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73" r:id="rId5"/>
    <p:sldId id="260" r:id="rId6"/>
    <p:sldId id="275" r:id="rId7"/>
    <p:sldId id="274" r:id="rId8"/>
    <p:sldId id="271" r:id="rId9"/>
    <p:sldId id="261" r:id="rId10"/>
    <p:sldId id="262" r:id="rId11"/>
    <p:sldId id="264" r:id="rId12"/>
    <p:sldId id="265" r:id="rId13"/>
    <p:sldId id="277" r:id="rId14"/>
    <p:sldId id="276" r:id="rId15"/>
    <p:sldId id="278" r:id="rId16"/>
    <p:sldId id="267" r:id="rId17"/>
    <p:sldId id="269" r:id="rId18"/>
    <p:sldId id="268" r:id="rId19"/>
    <p:sldId id="270" r:id="rId20"/>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NO" initials="MN" lastIdx="1" clrIdx="0">
    <p:extLst>
      <p:ext uri="{19B8F6BF-5375-455C-9EA6-DF929625EA0E}">
        <p15:presenceInfo xmlns:p15="http://schemas.microsoft.com/office/powerpoint/2012/main" userId="MR 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41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732" y="72"/>
      </p:cViewPr>
      <p:guideLst>
        <p:guide orient="horz" pos="2160"/>
        <p:guide pos="2880"/>
      </p:guideLst>
    </p:cSldViewPr>
  </p:slideViewPr>
  <p:notesTextViewPr>
    <p:cViewPr>
      <p:scale>
        <a:sx n="1" d="1"/>
        <a:sy n="1" d="1"/>
      </p:scale>
      <p:origin x="0" y="0"/>
    </p:cViewPr>
  </p:notesTextViewPr>
  <p:sorterViewPr>
    <p:cViewPr>
      <p:scale>
        <a:sx n="66" d="100"/>
        <a:sy n="66"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B408131-6BC0-49DB-94A2-589FA82BEC39}" type="datetimeFigureOut">
              <a:rPr lang="en-US"/>
              <a:pPr>
                <a:defRPr/>
              </a:pPr>
              <a:t>9/25/2023</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1DE1F20-0CBC-48AA-A8BE-C12E1998B9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64859A-EC28-4D2C-BC71-BD3BEF9E7DB3}"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3825A38-2A60-45C5-8F58-9D446B0DD03C}" type="datetimeFigureOut">
              <a:rPr lang="en-US"/>
              <a:pPr>
                <a:defRPr/>
              </a:pPr>
              <a:t>9/25/2023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421E56-B5D7-448E-A3C4-2E86EC3929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571B59-7CF7-42F0-8123-6D5138629D68}" type="datetimeFigureOut">
              <a:rPr lang="en-US"/>
              <a:pPr>
                <a:defRPr/>
              </a:pPr>
              <a:t>9/25/2023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CA1FC-2E10-4765-8CB1-1FE779CC39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7617C7F-17C9-47A5-A107-76771DEDD0C0}" type="datetimeFigureOut">
              <a:rPr lang="en-US"/>
              <a:pPr>
                <a:defRPr/>
              </a:pPr>
              <a:t>9/25/2023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0341D5-5119-4707-B6EB-7FD00F5A16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srcRect/>
          <a:stretch>
            <a:fillRect/>
          </a:stretch>
        </p:blipFill>
        <p:spPr bwMode="auto">
          <a:xfrm>
            <a:off x="-76200" y="76200"/>
            <a:ext cx="1143000" cy="1143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2E524A-3A17-4CC9-9EF5-2CE177EF987F}" type="datetimeFigureOut">
              <a:rPr lang="en-US"/>
              <a:pPr>
                <a:defRPr/>
              </a:pPr>
              <a:t>9/25/2023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6BABBF-7D72-4CA5-8035-82B73630FA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016C035-C4F3-4132-BA8E-E7AAB7135406}" type="datetimeFigureOut">
              <a:rPr lang="en-US"/>
              <a:pPr>
                <a:defRPr/>
              </a:pPr>
              <a:t>9/25/2023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4D5574-6E3B-42BC-AB78-184E5278DFF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9DC9B3C-6ACF-436E-8498-36D13AD23291}" type="datetimeFigureOut">
              <a:rPr lang="en-US"/>
              <a:pPr>
                <a:defRPr/>
              </a:pPr>
              <a:t>9/25/2023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C32741-77E0-41E8-9B06-2140BB7BB2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B96182-6E72-405D-A67B-7683CBE90332}" type="datetimeFigureOut">
              <a:rPr lang="en-US"/>
              <a:pPr>
                <a:defRPr/>
              </a:pPr>
              <a:t>9/25/2023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9B48CD-082F-4810-95D6-A510E4C7D4F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5773CDE-1F75-4774-8A9E-B1C446C07D1D}" type="datetimeFigureOut">
              <a:rPr lang="en-US"/>
              <a:pPr>
                <a:defRPr/>
              </a:pPr>
              <a:t>9/25/2023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F83C14-26F7-42F0-8E6F-3136B6F1B3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E08BB1-565A-45A1-AB4B-7B389690F751}" type="datetimeFigureOut">
              <a:rPr lang="en-US"/>
              <a:pPr>
                <a:defRPr/>
              </a:pPr>
              <a:t>9/25/2023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FC52BD-E850-4736-B2CE-7927BF3D920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B04FB9-C45F-46B1-9050-425905E6B970}" type="datetimeFigureOut">
              <a:rPr lang="en-US"/>
              <a:pPr>
                <a:defRPr/>
              </a:pPr>
              <a:t>9/25/2023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FA097E-BF80-4373-855E-41AD2E66E8F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9B27B5-A885-4479-9438-CED9E2A4F830}" type="datetimeFigureOut">
              <a:rPr lang="en-US"/>
              <a:pPr>
                <a:defRPr/>
              </a:pPr>
              <a:t>9/25/2023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30943A-518B-4C92-9A23-73ABB0F058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18C28E6-9DE0-4C5B-A8C1-C839822BA2FD}" type="datetimeFigureOut">
              <a:rPr lang="en-US"/>
              <a:pPr>
                <a:defRPr/>
              </a:pPr>
              <a:t>9/25/2023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575A1E3-5EFF-48D3-875A-B3ADBE5EA8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66800" y="241300"/>
            <a:ext cx="3048000" cy="83343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endParaRPr lang="en-US" sz="2000">
              <a:solidFill>
                <a:srgbClr val="000000"/>
              </a:solidFill>
              <a:cs typeface="Arial" charset="0"/>
            </a:endParaRPr>
          </a:p>
        </p:txBody>
      </p:sp>
      <p:sp>
        <p:nvSpPr>
          <p:cNvPr id="3" name="TextBox 2"/>
          <p:cNvSpPr txBox="1"/>
          <p:nvPr/>
        </p:nvSpPr>
        <p:spPr>
          <a:xfrm>
            <a:off x="-5562" y="1913364"/>
            <a:ext cx="8996374" cy="2585323"/>
          </a:xfrm>
          <a:prstGeom prst="rect">
            <a:avLst/>
          </a:prstGeom>
          <a:noFill/>
          <a:effectLst>
            <a:glow rad="139700">
              <a:schemeClr val="accent2">
                <a:satMod val="175000"/>
                <a:alpha val="40000"/>
              </a:schemeClr>
            </a:glow>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Bệnh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bạch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hầu</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a:p>
            <a:pPr fontAlgn="auto">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Nguyên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nhân</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triệu</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gn="ctr" fontAlgn="auto">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cách</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phòng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bệnh</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655638" y="138113"/>
            <a:ext cx="7327900" cy="538162"/>
          </a:xfrm>
          <a:prstGeom prst="rect">
            <a:avLst/>
          </a:prstGeom>
          <a:noFill/>
          <a:ln w="9525">
            <a:noFill/>
            <a:miter lim="800000"/>
            <a:headEnd/>
            <a:tailEnd/>
          </a:ln>
        </p:spPr>
        <p:txBody>
          <a:bodyPr>
            <a:spAutoFit/>
          </a:bodyPr>
          <a:lstStyle/>
          <a:p>
            <a:pPr algn="ctr"/>
            <a:r>
              <a:rPr lang="en-US" sz="2900" b="1">
                <a:solidFill>
                  <a:srgbClr val="FF0000"/>
                </a:solidFill>
                <a:latin typeface="Arial "/>
              </a:rPr>
              <a:t>Đường lây truyền</a:t>
            </a:r>
          </a:p>
        </p:txBody>
      </p:sp>
      <p:pic>
        <p:nvPicPr>
          <p:cNvPr id="22530"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2531"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2532"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2534" name="TextBox 8"/>
          <p:cNvSpPr txBox="1">
            <a:spLocks noChangeArrowheads="1"/>
          </p:cNvSpPr>
          <p:nvPr/>
        </p:nvSpPr>
        <p:spPr bwMode="auto">
          <a:xfrm>
            <a:off x="468313" y="1066800"/>
            <a:ext cx="8128000" cy="1311275"/>
          </a:xfrm>
          <a:prstGeom prst="rect">
            <a:avLst/>
          </a:prstGeom>
          <a:noFill/>
          <a:ln w="9525">
            <a:noFill/>
            <a:miter lim="800000"/>
            <a:headEnd/>
            <a:tailEnd/>
          </a:ln>
        </p:spPr>
        <p:txBody>
          <a:bodyPr>
            <a:spAutoFit/>
          </a:bodyPr>
          <a:lstStyle/>
          <a:p>
            <a:pPr algn="just">
              <a:buFontTx/>
              <a:buChar char="-"/>
            </a:pPr>
            <a:r>
              <a:rPr lang="en-US" sz="2000"/>
              <a:t>lây truyền chủ yếu qua đường hô hấp(</a:t>
            </a:r>
            <a:r>
              <a:rPr lang="da-DK" sz="2000"/>
              <a:t>dịch tiết)</a:t>
            </a:r>
            <a:r>
              <a:rPr lang="en-US" sz="2000"/>
              <a:t> nên </a:t>
            </a:r>
            <a:r>
              <a:rPr lang="en-US" sz="2000">
                <a:solidFill>
                  <a:srgbClr val="FF0000"/>
                </a:solidFill>
              </a:rPr>
              <a:t>tốc độ lây lan rất nhanh </a:t>
            </a:r>
            <a:r>
              <a:rPr lang="da-DK" sz="2000"/>
              <a:t>chủ yếu qua đường </a:t>
            </a:r>
            <a:r>
              <a:rPr lang="da-DK" sz="2000">
                <a:solidFill>
                  <a:srgbClr val="FB2413"/>
                </a:solidFill>
              </a:rPr>
              <a:t>dịch tiết</a:t>
            </a:r>
            <a:r>
              <a:rPr lang="en-US" sz="2000"/>
              <a:t> </a:t>
            </a:r>
          </a:p>
          <a:p>
            <a:pPr algn="just">
              <a:buFontTx/>
              <a:buChar char="-"/>
            </a:pPr>
            <a:r>
              <a:rPr lang="en-US" sz="2000"/>
              <a:t>Qua giọt bắn, dùng chung vật dụng cá nhân chứa mầm bệnh</a:t>
            </a:r>
          </a:p>
          <a:p>
            <a:pPr algn="just"/>
            <a:endParaRPr lang="en-US" sz="2000">
              <a:solidFill>
                <a:srgbClr val="FF0000"/>
              </a:solidFill>
            </a:endParaRPr>
          </a:p>
        </p:txBody>
      </p:sp>
      <p:pic>
        <p:nvPicPr>
          <p:cNvPr id="22537" name="Picture 9" descr="Hắt Hơi Sổ Mũi Là Bệnh Gì? Cách Nhận Biết, Điều Trị"/>
          <p:cNvPicPr>
            <a:picLocks noChangeAspect="1" noChangeArrowheads="1"/>
          </p:cNvPicPr>
          <p:nvPr/>
        </p:nvPicPr>
        <p:blipFill>
          <a:blip r:embed="rId3"/>
          <a:srcRect/>
          <a:stretch>
            <a:fillRect/>
          </a:stretch>
        </p:blipFill>
        <p:spPr bwMode="auto">
          <a:xfrm>
            <a:off x="838200" y="2362200"/>
            <a:ext cx="3962400" cy="3505200"/>
          </a:xfrm>
          <a:prstGeom prst="rect">
            <a:avLst/>
          </a:prstGeom>
          <a:noFill/>
        </p:spPr>
      </p:pic>
      <p:pic>
        <p:nvPicPr>
          <p:cNvPr id="22539" name="Picture 11" descr="Cần cẩn trọng khi học sinh dùng chung cốc trong trường học"/>
          <p:cNvPicPr>
            <a:picLocks noChangeAspect="1" noChangeArrowheads="1"/>
          </p:cNvPicPr>
          <p:nvPr/>
        </p:nvPicPr>
        <p:blipFill>
          <a:blip r:embed="rId4"/>
          <a:srcRect/>
          <a:stretch>
            <a:fillRect/>
          </a:stretch>
        </p:blipFill>
        <p:spPr bwMode="auto">
          <a:xfrm>
            <a:off x="4800600" y="2362200"/>
            <a:ext cx="3733800" cy="3505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655638" y="138113"/>
            <a:ext cx="7327900" cy="538162"/>
          </a:xfrm>
          <a:prstGeom prst="rect">
            <a:avLst/>
          </a:prstGeom>
          <a:noFill/>
          <a:ln w="9525">
            <a:noFill/>
            <a:miter lim="800000"/>
            <a:headEnd/>
            <a:tailEnd/>
          </a:ln>
        </p:spPr>
        <p:txBody>
          <a:bodyPr>
            <a:spAutoFit/>
          </a:bodyPr>
          <a:lstStyle/>
          <a:p>
            <a:pPr algn="ctr"/>
            <a:r>
              <a:rPr lang="en-US" sz="2900" b="1">
                <a:solidFill>
                  <a:srgbClr val="FF0000"/>
                </a:solidFill>
                <a:latin typeface="Arial "/>
              </a:rPr>
              <a:t>Dấu hiệu và triệu chứng của bệnh</a:t>
            </a:r>
          </a:p>
        </p:txBody>
      </p:sp>
      <p:pic>
        <p:nvPicPr>
          <p:cNvPr id="24578"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4579"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4580"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 name="TextBox 8"/>
          <p:cNvSpPr txBox="1"/>
          <p:nvPr/>
        </p:nvSpPr>
        <p:spPr>
          <a:xfrm>
            <a:off x="468313" y="974725"/>
            <a:ext cx="8128000" cy="4770438"/>
          </a:xfrm>
          <a:prstGeom prst="rect">
            <a:avLst/>
          </a:prstGeom>
          <a:noFill/>
        </p:spPr>
        <p:txBody>
          <a:bodyPr>
            <a:spAutoFit/>
          </a:bodyPr>
          <a:lstStyle/>
          <a:p>
            <a:pPr algn="just" fontAlgn="auto">
              <a:spcBef>
                <a:spcPts val="0"/>
              </a:spcBef>
              <a:spcAft>
                <a:spcPts val="0"/>
              </a:spcAft>
              <a:defRPr/>
            </a:pP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Bạch</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hầu</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thanh</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quản</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thường</a:t>
            </a:r>
            <a:r>
              <a:rPr lang="en-US" sz="2800" dirty="0">
                <a:latin typeface="Arial" pitchFamily="34" charset="0"/>
                <a:cs typeface="Arial" pitchFamily="34" charset="0"/>
              </a:rPr>
              <a:t> </a:t>
            </a:r>
            <a:r>
              <a:rPr lang="en-US" sz="2800" dirty="0" err="1">
                <a:latin typeface="Arial" pitchFamily="34" charset="0"/>
                <a:cs typeface="Arial" pitchFamily="34" charset="0"/>
              </a:rPr>
              <a:t>biểu</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bằng</a:t>
            </a:r>
            <a:r>
              <a:rPr lang="en-US" sz="2800" dirty="0">
                <a:latin typeface="Arial" pitchFamily="34" charset="0"/>
                <a:cs typeface="Arial" pitchFamily="34" charset="0"/>
              </a:rPr>
              <a:t> </a:t>
            </a:r>
            <a:r>
              <a:rPr lang="en-US" sz="2800" dirty="0" err="1">
                <a:latin typeface="Arial" pitchFamily="34" charset="0"/>
                <a:cs typeface="Arial" pitchFamily="34" charset="0"/>
              </a:rPr>
              <a:t>dấu</a:t>
            </a:r>
            <a:r>
              <a:rPr lang="en-US" sz="2800" dirty="0">
                <a:latin typeface="Arial" pitchFamily="34" charset="0"/>
                <a:cs typeface="Arial" pitchFamily="34" charset="0"/>
              </a:rPr>
              <a:t> </a:t>
            </a:r>
            <a:r>
              <a:rPr lang="en-US" sz="2800" dirty="0" err="1">
                <a:latin typeface="Arial" pitchFamily="34" charset="0"/>
                <a:cs typeface="Arial" pitchFamily="34" charset="0"/>
              </a:rPr>
              <a:t>hiệu</a:t>
            </a:r>
            <a:r>
              <a:rPr lang="en-US" sz="2800" dirty="0">
                <a:latin typeface="Arial" pitchFamily="34" charset="0"/>
                <a:cs typeface="Arial" pitchFamily="34" charset="0"/>
              </a:rPr>
              <a:t> </a:t>
            </a:r>
            <a:r>
              <a:rPr lang="en-US" sz="2800" dirty="0" err="1">
                <a:latin typeface="Arial" pitchFamily="34" charset="0"/>
                <a:cs typeface="Arial" pitchFamily="34" charset="0"/>
              </a:rPr>
              <a:t>sốt</a:t>
            </a:r>
            <a:r>
              <a:rPr lang="en-US" sz="2800" dirty="0">
                <a:latin typeface="Arial" pitchFamily="34" charset="0"/>
                <a:cs typeface="Arial" pitchFamily="34" charset="0"/>
              </a:rPr>
              <a:t>, </a:t>
            </a:r>
            <a:r>
              <a:rPr lang="en-US" sz="2800" dirty="0" err="1">
                <a:latin typeface="Arial" pitchFamily="34" charset="0"/>
                <a:cs typeface="Arial" pitchFamily="34" charset="0"/>
              </a:rPr>
              <a:t>khàn</a:t>
            </a:r>
            <a:r>
              <a:rPr lang="en-US" sz="2800" dirty="0">
                <a:latin typeface="Arial" pitchFamily="34" charset="0"/>
                <a:cs typeface="Arial" pitchFamily="34" charset="0"/>
              </a:rPr>
              <a:t> </a:t>
            </a:r>
            <a:r>
              <a:rPr lang="en-US" sz="2800" dirty="0" err="1">
                <a:latin typeface="Arial" pitchFamily="34" charset="0"/>
                <a:cs typeface="Arial" pitchFamily="34" charset="0"/>
              </a:rPr>
              <a:t>tiếng</a:t>
            </a:r>
            <a:r>
              <a:rPr lang="en-US" sz="2800" dirty="0">
                <a:latin typeface="Arial" pitchFamily="34" charset="0"/>
                <a:cs typeface="Arial" pitchFamily="34" charset="0"/>
              </a:rPr>
              <a:t>, ho </a:t>
            </a:r>
            <a:r>
              <a:rPr lang="en-US" sz="2800" dirty="0" err="1">
                <a:latin typeface="Arial" pitchFamily="34" charset="0"/>
                <a:cs typeface="Arial" pitchFamily="34" charset="0"/>
              </a:rPr>
              <a:t>ông</a:t>
            </a:r>
            <a:r>
              <a:rPr lang="en-US" sz="2800" dirty="0">
                <a:latin typeface="Arial" pitchFamily="34" charset="0"/>
                <a:cs typeface="Arial" pitchFamily="34" charset="0"/>
              </a:rPr>
              <a:t> </a:t>
            </a:r>
            <a:r>
              <a:rPr lang="en-US" sz="2800" dirty="0" err="1">
                <a:latin typeface="Arial" pitchFamily="34" charset="0"/>
                <a:cs typeface="Arial" pitchFamily="34" charset="0"/>
              </a:rPr>
              <a:t>ổng</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khám</a:t>
            </a:r>
            <a:r>
              <a:rPr lang="en-US" sz="2800" dirty="0">
                <a:latin typeface="Arial" pitchFamily="34" charset="0"/>
                <a:cs typeface="Arial" pitchFamily="34" charset="0"/>
              </a:rPr>
              <a:t>, </a:t>
            </a:r>
            <a:r>
              <a:rPr lang="en-US" sz="2800" dirty="0" err="1">
                <a:latin typeface="Arial" pitchFamily="34" charset="0"/>
                <a:cs typeface="Arial" pitchFamily="34" charset="0"/>
              </a:rPr>
              <a:t>bác</a:t>
            </a:r>
            <a:r>
              <a:rPr lang="en-US" sz="2800" dirty="0">
                <a:latin typeface="Arial" pitchFamily="34" charset="0"/>
                <a:cs typeface="Arial" pitchFamily="34" charset="0"/>
              </a:rPr>
              <a:t> </a:t>
            </a:r>
            <a:r>
              <a:rPr lang="en-US" sz="2800" dirty="0" err="1">
                <a:latin typeface="Arial" pitchFamily="34" charset="0"/>
                <a:cs typeface="Arial" pitchFamily="34" charset="0"/>
              </a:rPr>
              <a:t>sĩ</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thấy</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giả</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a:t>
            </a:r>
            <a:r>
              <a:rPr lang="en-US" sz="2800" dirty="0" err="1">
                <a:latin typeface="Arial" pitchFamily="34" charset="0"/>
                <a:cs typeface="Arial" pitchFamily="34" charset="0"/>
              </a:rPr>
              <a:t>tại</a:t>
            </a:r>
            <a:r>
              <a:rPr lang="en-US" sz="2800" dirty="0">
                <a:latin typeface="Arial" pitchFamily="34" charset="0"/>
                <a:cs typeface="Arial" pitchFamily="34" charset="0"/>
              </a:rPr>
              <a:t> </a:t>
            </a:r>
            <a:r>
              <a:rPr lang="en-US" sz="2800" dirty="0" err="1">
                <a:latin typeface="Arial" pitchFamily="34" charset="0"/>
                <a:cs typeface="Arial" pitchFamily="34" charset="0"/>
              </a:rPr>
              <a:t>ngay</a:t>
            </a:r>
            <a:r>
              <a:rPr lang="en-US" sz="2800" dirty="0">
                <a:latin typeface="Arial" pitchFamily="34" charset="0"/>
                <a:cs typeface="Arial" pitchFamily="34" charset="0"/>
              </a:rPr>
              <a:t> </a:t>
            </a:r>
            <a:r>
              <a:rPr lang="en-US" sz="2800" dirty="0" err="1">
                <a:latin typeface="Arial" pitchFamily="34" charset="0"/>
                <a:cs typeface="Arial" pitchFamily="34" charset="0"/>
              </a:rPr>
              <a:t>thanh</a:t>
            </a:r>
            <a:r>
              <a:rPr lang="en-US" sz="2800" dirty="0">
                <a:latin typeface="Arial" pitchFamily="34" charset="0"/>
                <a:cs typeface="Arial" pitchFamily="34" charset="0"/>
              </a:rPr>
              <a:t> </a:t>
            </a:r>
            <a:r>
              <a:rPr lang="en-US" sz="2800" dirty="0" err="1">
                <a:latin typeface="Arial" pitchFamily="34" charset="0"/>
                <a:cs typeface="Arial" pitchFamily="34" charset="0"/>
              </a:rPr>
              <a:t>quản</a:t>
            </a:r>
            <a:r>
              <a:rPr lang="en-US" sz="2800" dirty="0">
                <a:latin typeface="Arial" pitchFamily="34" charset="0"/>
                <a:cs typeface="Arial" pitchFamily="34" charset="0"/>
              </a:rPr>
              <a:t> </a:t>
            </a:r>
            <a:r>
              <a:rPr lang="en-US" sz="2800" dirty="0" err="1">
                <a:latin typeface="Arial" pitchFamily="34" charset="0"/>
                <a:cs typeface="Arial" pitchFamily="34" charset="0"/>
              </a:rPr>
              <a:t>hoặc</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hầu</a:t>
            </a:r>
            <a:r>
              <a:rPr lang="en-US" sz="2800" dirty="0">
                <a:latin typeface="Arial" pitchFamily="34" charset="0"/>
                <a:cs typeface="Arial" pitchFamily="34" charset="0"/>
              </a:rPr>
              <a:t> </a:t>
            </a:r>
            <a:r>
              <a:rPr lang="en-US" sz="2800" dirty="0" err="1">
                <a:latin typeface="Arial" pitchFamily="34" charset="0"/>
                <a:cs typeface="Arial" pitchFamily="34" charset="0"/>
              </a:rPr>
              <a:t>họng</a:t>
            </a:r>
            <a:r>
              <a:rPr lang="en-US" sz="2800" dirty="0">
                <a:latin typeface="Arial" pitchFamily="34" charset="0"/>
                <a:cs typeface="Arial" pitchFamily="34" charset="0"/>
              </a:rPr>
              <a:t> </a:t>
            </a:r>
            <a:r>
              <a:rPr lang="en-US" sz="2800" dirty="0" err="1">
                <a:latin typeface="Arial" pitchFamily="34" charset="0"/>
                <a:cs typeface="Arial" pitchFamily="34" charset="0"/>
              </a:rPr>
              <a:t>lan</a:t>
            </a:r>
            <a:r>
              <a:rPr lang="en-US" sz="2800" dirty="0">
                <a:latin typeface="Arial" pitchFamily="34" charset="0"/>
                <a:cs typeface="Arial" pitchFamily="34" charset="0"/>
              </a:rPr>
              <a:t> </a:t>
            </a:r>
            <a:r>
              <a:rPr lang="en-US" sz="2800" dirty="0" err="1">
                <a:latin typeface="Arial" pitchFamily="34" charset="0"/>
                <a:cs typeface="Arial" pitchFamily="34" charset="0"/>
              </a:rPr>
              <a:t>xuống</a:t>
            </a:r>
            <a:r>
              <a:rPr lang="en-US" sz="2800" dirty="0">
                <a:latin typeface="Arial" pitchFamily="34" charset="0"/>
                <a:cs typeface="Arial" pitchFamily="34" charset="0"/>
              </a:rPr>
              <a:t>. </a:t>
            </a:r>
            <a:r>
              <a:rPr lang="en-US" sz="2800" dirty="0" err="1">
                <a:solidFill>
                  <a:srgbClr val="FF0000"/>
                </a:solidFill>
                <a:latin typeface="Arial" pitchFamily="34" charset="0"/>
                <a:cs typeface="Arial" pitchFamily="34" charset="0"/>
              </a:rPr>
              <a:t>Nếu</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không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được</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xử</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trí</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kịp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thời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giả</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mạc</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này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có</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thể</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gây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tắc</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đường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thở</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làm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bệnh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suy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hô</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hấp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có</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nguy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cơ</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tử</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vong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chóng</a:t>
            </a:r>
            <a:r>
              <a:rPr lang="en-US" sz="2800" dirty="0">
                <a:solidFill>
                  <a:srgbClr val="FF0000"/>
                </a:solidFill>
                <a:latin typeface="Arial" pitchFamily="34" charset="0"/>
                <a:cs typeface="Arial" pitchFamily="34" charset="0"/>
              </a:rPr>
              <a:t>.</a:t>
            </a:r>
          </a:p>
          <a:p>
            <a:pPr algn="just" fontAlgn="auto">
              <a:spcBef>
                <a:spcPts val="0"/>
              </a:spcBef>
              <a:spcAft>
                <a:spcPts val="0"/>
              </a:spcAft>
              <a:defRPr/>
            </a:pP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Bạch</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hầu</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các</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vị</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trí</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i="1" dirty="0" err="1">
                <a:solidFill>
                  <a:srgbClr val="FF0000"/>
                </a:solidFill>
                <a:effectLst>
                  <a:outerShdw blurRad="38100" dist="38100" dir="2700000" algn="tl">
                    <a:srgbClr val="000000">
                      <a:alpha val="43137"/>
                    </a:srgbClr>
                  </a:outerShdw>
                </a:effectLst>
                <a:latin typeface="Arial" pitchFamily="34" charset="0"/>
                <a:cs typeface="Arial" pitchFamily="34" charset="0"/>
              </a:rPr>
              <a:t>khác</a:t>
            </a:r>
            <a:r>
              <a:rPr lang="en-US" sz="2800" i="1" dirty="0">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sz="2800" i="1" dirty="0">
                <a:latin typeface="Arial" pitchFamily="34" charset="0"/>
                <a:cs typeface="Arial" pitchFamily="34" charset="0"/>
              </a:rPr>
              <a:t> </a:t>
            </a:r>
            <a:r>
              <a:rPr lang="en-US" sz="2800" dirty="0" err="1">
                <a:latin typeface="Arial" pitchFamily="34" charset="0"/>
                <a:cs typeface="Arial" pitchFamily="34" charset="0"/>
              </a:rPr>
              <a:t>Thường</a:t>
            </a:r>
            <a:r>
              <a:rPr lang="en-US" sz="2800" dirty="0">
                <a:latin typeface="Arial" pitchFamily="34" charset="0"/>
                <a:cs typeface="Arial" pitchFamily="34" charset="0"/>
              </a:rPr>
              <a:t> </a:t>
            </a:r>
            <a:r>
              <a:rPr lang="en-US" sz="2800" dirty="0" err="1">
                <a:latin typeface="Arial" pitchFamily="34" charset="0"/>
                <a:cs typeface="Arial" pitchFamily="34" charset="0"/>
              </a:rPr>
              <a:t>rất</a:t>
            </a:r>
            <a:r>
              <a:rPr lang="en-US" sz="2800" dirty="0">
                <a:latin typeface="Arial" pitchFamily="34" charset="0"/>
                <a:cs typeface="Arial" pitchFamily="34" charset="0"/>
              </a:rPr>
              <a:t> </a:t>
            </a:r>
            <a:r>
              <a:rPr lang="en-US" sz="2800" dirty="0" err="1">
                <a:latin typeface="Arial" pitchFamily="34" charset="0"/>
                <a:cs typeface="Arial" pitchFamily="34" charset="0"/>
              </a:rPr>
              <a:t>hiếm</a:t>
            </a:r>
            <a:r>
              <a:rPr lang="en-US" sz="2800" dirty="0">
                <a:latin typeface="Arial" pitchFamily="34" charset="0"/>
                <a:cs typeface="Arial" pitchFamily="34" charset="0"/>
              </a:rPr>
              <a:t> </a:t>
            </a:r>
            <a:r>
              <a:rPr lang="en-US" sz="2800" dirty="0" err="1">
                <a:latin typeface="Arial" pitchFamily="34" charset="0"/>
                <a:cs typeface="Arial" pitchFamily="34" charset="0"/>
              </a:rPr>
              <a:t>gặp</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nhẹ</a:t>
            </a:r>
            <a:r>
              <a:rPr lang="en-US" sz="2800" dirty="0">
                <a:latin typeface="Arial" pitchFamily="34" charset="0"/>
                <a:cs typeface="Arial" pitchFamily="34" charset="0"/>
              </a:rPr>
              <a:t>, vi </a:t>
            </a:r>
            <a:r>
              <a:rPr lang="en-US" sz="2800" dirty="0" err="1">
                <a:latin typeface="Arial" pitchFamily="34" charset="0"/>
                <a:cs typeface="Arial" pitchFamily="34" charset="0"/>
              </a:rPr>
              <a:t>khuẩn</a:t>
            </a:r>
            <a:r>
              <a:rPr lang="en-US" sz="2800" dirty="0">
                <a:latin typeface="Arial" pitchFamily="34" charset="0"/>
                <a:cs typeface="Arial" pitchFamily="34" charset="0"/>
              </a:rPr>
              <a:t> </a:t>
            </a:r>
            <a:r>
              <a:rPr lang="en-US" sz="2800" dirty="0" err="1">
                <a:latin typeface="Arial" pitchFamily="34" charset="0"/>
                <a:cs typeface="Arial" pitchFamily="34" charset="0"/>
              </a:rPr>
              <a:t>bạch</a:t>
            </a:r>
            <a:r>
              <a:rPr lang="en-US" sz="2800" dirty="0">
                <a:latin typeface="Arial" pitchFamily="34" charset="0"/>
                <a:cs typeface="Arial" pitchFamily="34" charset="0"/>
              </a:rPr>
              <a:t> </a:t>
            </a:r>
            <a:r>
              <a:rPr lang="en-US" sz="2800" dirty="0" err="1">
                <a:latin typeface="Arial" pitchFamily="34" charset="0"/>
                <a:cs typeface="Arial" pitchFamily="34" charset="0"/>
              </a:rPr>
              <a:t>hầu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gây</a:t>
            </a:r>
            <a:r>
              <a:rPr lang="en-US" sz="2800" dirty="0">
                <a:latin typeface="Arial" pitchFamily="34" charset="0"/>
                <a:cs typeface="Arial" pitchFamily="34" charset="0"/>
              </a:rPr>
              <a:t> </a:t>
            </a:r>
            <a:r>
              <a:rPr lang="en-US" sz="2800" dirty="0" err="1">
                <a:latin typeface="Arial" pitchFamily="34" charset="0"/>
                <a:cs typeface="Arial" pitchFamily="34" charset="0"/>
              </a:rPr>
              <a:t>loét</a:t>
            </a:r>
            <a:r>
              <a:rPr lang="en-US" sz="2800" dirty="0">
                <a:latin typeface="Arial" pitchFamily="34" charset="0"/>
                <a:cs typeface="Arial" pitchFamily="34" charset="0"/>
              </a:rPr>
              <a:t> ở da, </a:t>
            </a:r>
            <a:r>
              <a:rPr lang="en-US" sz="2800" dirty="0" err="1">
                <a:latin typeface="Arial" pitchFamily="34" charset="0"/>
                <a:cs typeface="Arial" pitchFamily="34" charset="0"/>
              </a:rPr>
              <a:t>niêm</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a:t>
            </a:r>
            <a:r>
              <a:rPr lang="en-US" sz="2800" dirty="0" err="1">
                <a:latin typeface="Arial" pitchFamily="34" charset="0"/>
                <a:cs typeface="Arial" pitchFamily="34" charset="0"/>
              </a:rPr>
              <a:t>như</a:t>
            </a:r>
            <a:r>
              <a:rPr lang="en-US" sz="2800" dirty="0">
                <a:latin typeface="Arial" pitchFamily="34" charset="0"/>
                <a:cs typeface="Arial" pitchFamily="34" charset="0"/>
              </a:rPr>
              <a:t> </a:t>
            </a:r>
            <a:r>
              <a:rPr lang="en-US" sz="2800" dirty="0" err="1">
                <a:latin typeface="Arial" pitchFamily="34" charset="0"/>
                <a:cs typeface="Arial" pitchFamily="34" charset="0"/>
              </a:rPr>
              <a:t>niêm</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a:t>
            </a:r>
            <a:r>
              <a:rPr lang="en-US" sz="2800" dirty="0" err="1">
                <a:latin typeface="Arial" pitchFamily="34" charset="0"/>
                <a:cs typeface="Arial" pitchFamily="34" charset="0"/>
              </a:rPr>
              <a:t>mắt</a:t>
            </a:r>
            <a:r>
              <a:rPr lang="en-US" sz="2800" dirty="0">
                <a:latin typeface="Arial" pitchFamily="34" charset="0"/>
                <a:cs typeface="Arial" pitchFamily="34" charset="0"/>
              </a:rPr>
              <a:t>, </a:t>
            </a:r>
            <a:r>
              <a:rPr lang="en-US" sz="2800" dirty="0" err="1">
                <a:latin typeface="Arial" pitchFamily="34" charset="0"/>
                <a:cs typeface="Arial" pitchFamily="34" charset="0"/>
              </a:rPr>
              <a:t>âm</a:t>
            </a:r>
            <a:r>
              <a:rPr lang="en-US" sz="2800" dirty="0">
                <a:latin typeface="Arial" pitchFamily="34" charset="0"/>
                <a:cs typeface="Arial" pitchFamily="34" charset="0"/>
              </a:rPr>
              <a:t> </a:t>
            </a:r>
            <a:r>
              <a:rPr lang="en-US" sz="2800" dirty="0" err="1">
                <a:latin typeface="Arial" pitchFamily="34" charset="0"/>
                <a:cs typeface="Arial" pitchFamily="34" charset="0"/>
              </a:rPr>
              <a:t>đạo</a:t>
            </a:r>
            <a:r>
              <a:rPr lang="en-US" sz="2800" dirty="0">
                <a:latin typeface="Arial" pitchFamily="34" charset="0"/>
                <a:cs typeface="Arial" pitchFamily="34" charset="0"/>
              </a:rPr>
              <a:t> hay </a:t>
            </a:r>
            <a:r>
              <a:rPr lang="en-US" sz="2800" dirty="0" err="1">
                <a:latin typeface="Arial" pitchFamily="34" charset="0"/>
                <a:cs typeface="Arial" pitchFamily="34" charset="0"/>
              </a:rPr>
              <a:t>ống</a:t>
            </a:r>
            <a:r>
              <a:rPr lang="en-US" sz="2800" dirty="0">
                <a:latin typeface="Arial" pitchFamily="34" charset="0"/>
                <a:cs typeface="Arial" pitchFamily="34" charset="0"/>
              </a:rPr>
              <a:t> tai.</a:t>
            </a:r>
          </a:p>
          <a:p>
            <a:pPr algn="just" fontAlgn="auto">
              <a:spcBef>
                <a:spcPts val="0"/>
              </a:spcBef>
              <a:spcAft>
                <a:spcPts val="0"/>
              </a:spcAft>
              <a:defRPr/>
            </a:pPr>
            <a:endParaRPr lang="en-US" sz="2400" dirty="0">
              <a:solidFill>
                <a:srgbClr val="FF000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655638" y="138113"/>
            <a:ext cx="7327900" cy="538162"/>
          </a:xfrm>
          <a:prstGeom prst="rect">
            <a:avLst/>
          </a:prstGeom>
          <a:noFill/>
          <a:ln w="9525">
            <a:noFill/>
            <a:miter lim="800000"/>
            <a:headEnd/>
            <a:tailEnd/>
          </a:ln>
        </p:spPr>
        <p:txBody>
          <a:bodyPr>
            <a:spAutoFit/>
          </a:bodyPr>
          <a:lstStyle/>
          <a:p>
            <a:pPr algn="ctr"/>
            <a:r>
              <a:rPr lang="en-US" sz="2900" b="1">
                <a:solidFill>
                  <a:srgbClr val="FF0000"/>
                </a:solidFill>
                <a:latin typeface="Arial "/>
              </a:rPr>
              <a:t>Dấu hiệu và triệu chứng của bệnh</a:t>
            </a:r>
          </a:p>
        </p:txBody>
      </p:sp>
      <p:pic>
        <p:nvPicPr>
          <p:cNvPr id="25602"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5603"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5604"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5606" name="TextBox 8"/>
          <p:cNvSpPr txBox="1">
            <a:spLocks noChangeArrowheads="1"/>
          </p:cNvSpPr>
          <p:nvPr/>
        </p:nvSpPr>
        <p:spPr bwMode="auto">
          <a:xfrm>
            <a:off x="468313" y="974725"/>
            <a:ext cx="8128000" cy="3508375"/>
          </a:xfrm>
          <a:prstGeom prst="rect">
            <a:avLst/>
          </a:prstGeom>
          <a:noFill/>
          <a:ln w="9525">
            <a:noFill/>
            <a:miter lim="800000"/>
            <a:headEnd/>
            <a:tailEnd/>
          </a:ln>
        </p:spPr>
        <p:txBody>
          <a:bodyPr>
            <a:spAutoFit/>
          </a:bodyPr>
          <a:lstStyle/>
          <a:p>
            <a:pPr>
              <a:buFontTx/>
              <a:buChar char="-"/>
            </a:pPr>
            <a:r>
              <a:rPr lang="en-US" sz="2800"/>
              <a:t>Một số bệnh nhân có thể sưng nề vùng dưới hàm và sưng các hạch vùng cổ làm cổ bạnh ra như cổ bò. </a:t>
            </a:r>
            <a:r>
              <a:rPr lang="en-US" sz="2800">
                <a:solidFill>
                  <a:srgbClr val="FF0000"/>
                </a:solidFill>
              </a:rPr>
              <a:t>Những trường hợp nhiễm độc nặng bệnh nhân sẽ phờ phạc, xanh tái, mạch nhanh, đờ đẫn, hôn mê. </a:t>
            </a:r>
            <a:r>
              <a:rPr lang="en-US" sz="2800"/>
              <a:t>Các bệnh nhân này nếu không được điều trị tích cực có thể </a:t>
            </a:r>
            <a:r>
              <a:rPr lang="en-US" sz="2800">
                <a:solidFill>
                  <a:srgbClr val="FF0000"/>
                </a:solidFill>
              </a:rPr>
              <a:t>tử vong trong vòng 6-10 ngày.</a:t>
            </a:r>
          </a:p>
          <a:p>
            <a:r>
              <a:rPr lang="en-US" sz="2800">
                <a:solidFill>
                  <a:srgbClr val="FF0000"/>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p:txBody>
          <a:bodyPr/>
          <a:lstStyle/>
          <a:p>
            <a:r>
              <a:rPr lang="en-US" sz="3600">
                <a:solidFill>
                  <a:srgbClr val="FB2413"/>
                </a:solidFill>
                <a:latin typeface="Arial" charset="0"/>
              </a:rPr>
              <a:t>BIẾN CHỨNG CỦA BỆNH</a:t>
            </a:r>
          </a:p>
        </p:txBody>
      </p:sp>
      <p:sp>
        <p:nvSpPr>
          <p:cNvPr id="37891" name="Rectangle 3"/>
          <p:cNvSpPr>
            <a:spLocks noGrp="1"/>
          </p:cNvSpPr>
          <p:nvPr>
            <p:ph type="body" idx="4294967295"/>
          </p:nvPr>
        </p:nvSpPr>
        <p:spPr/>
        <p:txBody>
          <a:bodyPr/>
          <a:lstStyle/>
          <a:p>
            <a:pPr>
              <a:lnSpc>
                <a:spcPct val="90000"/>
              </a:lnSpc>
            </a:pPr>
            <a:r>
              <a:rPr lang="en-US" sz="2400" i="1">
                <a:solidFill>
                  <a:srgbClr val="FB2413"/>
                </a:solidFill>
              </a:rPr>
              <a:t>Biến chứng tim mạch</a:t>
            </a:r>
            <a:r>
              <a:rPr lang="en-US" sz="2400" i="1"/>
              <a:t>: </a:t>
            </a:r>
            <a:r>
              <a:rPr lang="en-US" sz="2400"/>
              <a:t>Viêm cơ tim do nhiễm độc thường xảy ra vào ngày thứ hai đến ngày thứ bảy sau khi mắc bệnh. </a:t>
            </a:r>
            <a:endParaRPr lang="en-US" sz="2400" i="1"/>
          </a:p>
          <a:p>
            <a:pPr>
              <a:lnSpc>
                <a:spcPct val="90000"/>
              </a:lnSpc>
            </a:pPr>
            <a:r>
              <a:rPr lang="en-US" sz="2400" i="1">
                <a:solidFill>
                  <a:srgbClr val="FB2413"/>
                </a:solidFill>
              </a:rPr>
              <a:t>Biến chứng thần kinh, viêm dây thần kinh ngoại biên </a:t>
            </a:r>
            <a:r>
              <a:rPr lang="en-US" sz="2400" i="1"/>
              <a:t>:</a:t>
            </a:r>
            <a:r>
              <a:rPr lang="en-US" sz="2400"/>
              <a:t> Bao gồm liệt cục bộ các dây thần kinh sọ (số 4, số 10), xuất hiện sớm nhất vào ngày thứ 5, có thể kèm nhìn mờ, khó nuốt... Bệnh nhân có thể bị liệt tay, liệt chân, mắt lé, giọng nói có thể thay đổi do bị ngọng thanh quản </a:t>
            </a:r>
          </a:p>
          <a:p>
            <a:pPr>
              <a:lnSpc>
                <a:spcPct val="90000"/>
              </a:lnSpc>
            </a:pPr>
            <a:r>
              <a:rPr lang="en-US" sz="2400" i="1">
                <a:solidFill>
                  <a:srgbClr val="FB2413"/>
                </a:solidFill>
              </a:rPr>
              <a:t>Biến chứng </a:t>
            </a:r>
            <a:r>
              <a:rPr lang="en-US" sz="2400" b="1" i="1">
                <a:solidFill>
                  <a:srgbClr val="FB2413"/>
                </a:solidFill>
              </a:rPr>
              <a:t>khác:</a:t>
            </a:r>
            <a:r>
              <a:rPr lang="en-US" sz="2400"/>
              <a:t> có thể xảy ra như viêm kết mạc mắt hoặc suy hô hấp do tắc nghẽn đường hô hấp có thể xảy ra ở trẻ em, đặc biệt là nhũ nhi. Ngoài ra, bệnh cũng có thể dẫn đến thoái hóa thận, hoại tử ống thận, chảy máu lớp tủy và vỏ thượng thận. </a:t>
            </a:r>
          </a:p>
        </p:txBody>
      </p:sp>
      <p:pic>
        <p:nvPicPr>
          <p:cNvPr id="2" name="Picture 1">
            <a:extLst>
              <a:ext uri="{FF2B5EF4-FFF2-40B4-BE49-F238E27FC236}">
                <a16:creationId xmlns:a16="http://schemas.microsoft.com/office/drawing/2014/main" id="{CF357141-DB69-4D6E-B725-DC2EBAF9B9B3}"/>
              </a:ext>
            </a:extLst>
          </p:cNvPr>
          <p:cNvPicPr>
            <a:picLocks noChangeAspect="1"/>
          </p:cNvPicPr>
          <p:nvPr/>
        </p:nvPicPr>
        <p:blipFill>
          <a:blip r:embed="rId2"/>
          <a:stretch>
            <a:fillRect/>
          </a:stretch>
        </p:blipFill>
        <p:spPr>
          <a:xfrm>
            <a:off x="304800" y="92076"/>
            <a:ext cx="1225402" cy="10607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p:txBody>
          <a:bodyPr/>
          <a:lstStyle/>
          <a:p>
            <a:r>
              <a:rPr lang="en-US" b="1">
                <a:solidFill>
                  <a:srgbClr val="FB2413"/>
                </a:solidFill>
              </a:rPr>
              <a:t>Đối tượng dễ mắc bệnh</a:t>
            </a:r>
            <a:r>
              <a:rPr lang="en-US"/>
              <a:t> </a:t>
            </a:r>
          </a:p>
        </p:txBody>
      </p:sp>
      <p:sp>
        <p:nvSpPr>
          <p:cNvPr id="36867" name="Rectangle 3"/>
          <p:cNvSpPr>
            <a:spLocks noGrp="1"/>
          </p:cNvSpPr>
          <p:nvPr>
            <p:ph type="body" idx="4294967295"/>
          </p:nvPr>
        </p:nvSpPr>
        <p:spPr/>
        <p:txBody>
          <a:bodyPr/>
          <a:lstStyle/>
          <a:p>
            <a:pPr>
              <a:lnSpc>
                <a:spcPct val="90000"/>
              </a:lnSpc>
            </a:pPr>
            <a:r>
              <a:rPr lang="da-DK" sz="2800"/>
              <a:t>- </a:t>
            </a:r>
            <a:r>
              <a:rPr lang="en-US" sz="2800">
                <a:solidFill>
                  <a:srgbClr val="FB2413"/>
                </a:solidFill>
              </a:rPr>
              <a:t>Người ở mọi độ tuổi</a:t>
            </a:r>
            <a:r>
              <a:rPr lang="en-US" sz="2800"/>
              <a:t> có tiếp xúc với người bị nhiễm bạch hầu, đi du lịch đến các vùng dịch tễ của bệnh bạch hầu nhưng chưa được tiêm phòng vắc xin;</a:t>
            </a:r>
            <a:endParaRPr lang="en-US" sz="2800" b="1"/>
          </a:p>
          <a:p>
            <a:pPr>
              <a:lnSpc>
                <a:spcPct val="90000"/>
              </a:lnSpc>
            </a:pPr>
            <a:r>
              <a:rPr lang="en-US" sz="2800" b="1"/>
              <a:t> </a:t>
            </a:r>
            <a:r>
              <a:rPr lang="en-US" sz="2800">
                <a:solidFill>
                  <a:srgbClr val="FB2413"/>
                </a:solidFill>
              </a:rPr>
              <a:t>Đối với trẻ sơ sinh:</a:t>
            </a:r>
            <a:r>
              <a:rPr lang="en-US" sz="2800"/>
              <a:t> thường có miễn dịch thụ động từ mẹ truyền sang con nên không mắc bệnh nhưng miễn dịch bảo vệ này sẽ mất đi khi trẻ 6 tháng – 1 tuổi nên trẻ sẽ có nguy cơ mắc bệnh nếu không tiêm vắc xin;</a:t>
            </a:r>
            <a:endParaRPr lang="en-US" sz="2800" b="1"/>
          </a:p>
          <a:p>
            <a:pPr>
              <a:lnSpc>
                <a:spcPct val="90000"/>
              </a:lnSpc>
            </a:pPr>
            <a:r>
              <a:rPr lang="en-US" sz="2800" b="1"/>
              <a:t> </a:t>
            </a:r>
            <a:r>
              <a:rPr lang="en-US" sz="2800">
                <a:solidFill>
                  <a:srgbClr val="FB2413"/>
                </a:solidFill>
              </a:rPr>
              <a:t>Ở trẻ em</a:t>
            </a:r>
            <a:r>
              <a:rPr lang="en-US" sz="2800"/>
              <a:t> tuổi dễ mắc bệnh </a:t>
            </a:r>
            <a:r>
              <a:rPr lang="en-US" sz="2800">
                <a:solidFill>
                  <a:srgbClr val="FB2413"/>
                </a:solidFill>
              </a:rPr>
              <a:t>&lt; 15 tuổi</a:t>
            </a:r>
            <a:r>
              <a:rPr lang="en-US" sz="2800"/>
              <a:t> nếu chưa có miễn dịch;</a:t>
            </a:r>
          </a:p>
        </p:txBody>
      </p:sp>
      <p:pic>
        <p:nvPicPr>
          <p:cNvPr id="2" name="Picture 1">
            <a:extLst>
              <a:ext uri="{FF2B5EF4-FFF2-40B4-BE49-F238E27FC236}">
                <a16:creationId xmlns:a16="http://schemas.microsoft.com/office/drawing/2014/main" id="{D3BAFE14-4395-4A15-998A-117400FA4687}"/>
              </a:ext>
            </a:extLst>
          </p:cNvPr>
          <p:cNvPicPr>
            <a:picLocks noChangeAspect="1"/>
          </p:cNvPicPr>
          <p:nvPr/>
        </p:nvPicPr>
        <p:blipFill>
          <a:blip r:embed="rId2"/>
          <a:stretch>
            <a:fillRect/>
          </a:stretch>
        </p:blipFill>
        <p:spPr>
          <a:xfrm>
            <a:off x="457200" y="102015"/>
            <a:ext cx="1225402" cy="10607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p:cNvSpPr>
          <p:nvPr>
            <p:ph type="title" idx="4294967295"/>
          </p:nvPr>
        </p:nvSpPr>
        <p:spPr>
          <a:xfrm>
            <a:off x="1143000" y="274638"/>
            <a:ext cx="7543800" cy="1143000"/>
          </a:xfrm>
        </p:spPr>
        <p:txBody>
          <a:bodyPr/>
          <a:lstStyle/>
          <a:p>
            <a:r>
              <a:rPr lang="en-US" sz="4000" b="1">
                <a:solidFill>
                  <a:srgbClr val="FB2413"/>
                </a:solidFill>
              </a:rPr>
              <a:t>Bệnh bạch hầu có chữa được không?</a:t>
            </a:r>
          </a:p>
        </p:txBody>
      </p:sp>
      <p:sp>
        <p:nvSpPr>
          <p:cNvPr id="38915" name="Rectangle 3"/>
          <p:cNvSpPr>
            <a:spLocks noGrp="1"/>
          </p:cNvSpPr>
          <p:nvPr>
            <p:ph type="body" idx="4294967295"/>
          </p:nvPr>
        </p:nvSpPr>
        <p:spPr/>
        <p:txBody>
          <a:bodyPr/>
          <a:lstStyle/>
          <a:p>
            <a:pPr>
              <a:lnSpc>
                <a:spcPct val="80000"/>
              </a:lnSpc>
              <a:buFont typeface="Arial" charset="0"/>
              <a:buNone/>
            </a:pPr>
            <a:r>
              <a:rPr lang="en-US" sz="2400" b="1"/>
              <a:t>          </a:t>
            </a:r>
            <a:r>
              <a:rPr lang="en-US" sz="2400"/>
              <a:t>Hiện nay, đã </a:t>
            </a:r>
            <a:r>
              <a:rPr lang="en-US" sz="2400">
                <a:solidFill>
                  <a:srgbClr val="FB2413"/>
                </a:solidFill>
              </a:rPr>
              <a:t>có thuốc để điều trị bệnh</a:t>
            </a:r>
            <a:r>
              <a:rPr lang="en-US" sz="2400"/>
              <a:t> bạch hầu, tuy nhiên, trong giai đoạn tiến triển, bệnh bạch hầu có thể gây hại cho tim, thận và hệ thần kinh của người bệnh.</a:t>
            </a:r>
            <a:endParaRPr lang="en-US" sz="2400" b="1"/>
          </a:p>
          <a:p>
            <a:pPr>
              <a:lnSpc>
                <a:spcPct val="80000"/>
              </a:lnSpc>
            </a:pPr>
            <a:r>
              <a:rPr lang="en-US" sz="2400" b="1"/>
              <a:t>          </a:t>
            </a:r>
            <a:r>
              <a:rPr lang="en-US" sz="2400"/>
              <a:t>Ngay cả khi điều trị, bệnh bạch hầu có thể gây tử vong với tỷ lệ 3% những người mắc bệnh bạch hầu tử vong, tỷ lệ này còn cao hơn ở trẻ em dưới 15 tuổi.</a:t>
            </a:r>
          </a:p>
          <a:p>
            <a:pPr>
              <a:lnSpc>
                <a:spcPct val="80000"/>
              </a:lnSpc>
            </a:pPr>
            <a:r>
              <a:rPr lang="en-US" sz="2400"/>
              <a:t>Sau khi mắc bệnh sẽ có miễn dịch suốt đời tuy nhiên với những nhóm người suy giảm miễn dịch tỉ lệ tái nhiễm bệnh khoảng 2 – 5%;</a:t>
            </a:r>
            <a:endParaRPr lang="en-US" sz="2400" b="1"/>
          </a:p>
          <a:p>
            <a:pPr>
              <a:lnSpc>
                <a:spcPct val="80000"/>
              </a:lnSpc>
            </a:pPr>
            <a:r>
              <a:rPr lang="en-US" sz="2400" b="1"/>
              <a:t>          </a:t>
            </a:r>
            <a:r>
              <a:rPr lang="en-US" sz="2400"/>
              <a:t>Miễn dịch bảo vệ sau </a:t>
            </a:r>
            <a:r>
              <a:rPr lang="en-US" sz="2400">
                <a:solidFill>
                  <a:srgbClr val="FB2413"/>
                </a:solidFill>
              </a:rPr>
              <a:t>tiêm vắc xin</a:t>
            </a:r>
            <a:r>
              <a:rPr lang="en-US" sz="2400"/>
              <a:t> thường kéo dài khoảng 10 năm, hiệu quả bảo vệ của vắc xin lên đến 97% nhưng giảm dần theo thời gian, do vậy nếu không tiêm nhắc lại vẫn có thể mắc bệnh;</a:t>
            </a:r>
          </a:p>
        </p:txBody>
      </p:sp>
      <p:pic>
        <p:nvPicPr>
          <p:cNvPr id="2" name="Picture 1">
            <a:extLst>
              <a:ext uri="{FF2B5EF4-FFF2-40B4-BE49-F238E27FC236}">
                <a16:creationId xmlns:a16="http://schemas.microsoft.com/office/drawing/2014/main" id="{710A79D6-02DB-4484-8561-15DEC4BA3E50}"/>
              </a:ext>
            </a:extLst>
          </p:cNvPr>
          <p:cNvPicPr>
            <a:picLocks noChangeAspect="1"/>
          </p:cNvPicPr>
          <p:nvPr/>
        </p:nvPicPr>
        <p:blipFill>
          <a:blip r:embed="rId2"/>
          <a:stretch>
            <a:fillRect/>
          </a:stretch>
        </p:blipFill>
        <p:spPr>
          <a:xfrm>
            <a:off x="304800" y="158404"/>
            <a:ext cx="1225402" cy="10607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655638" y="138113"/>
            <a:ext cx="7327900" cy="538162"/>
          </a:xfrm>
          <a:prstGeom prst="rect">
            <a:avLst/>
          </a:prstGeom>
          <a:noFill/>
          <a:ln w="9525">
            <a:noFill/>
            <a:miter lim="800000"/>
            <a:headEnd/>
            <a:tailEnd/>
          </a:ln>
        </p:spPr>
        <p:txBody>
          <a:bodyPr>
            <a:spAutoFit/>
          </a:bodyPr>
          <a:lstStyle/>
          <a:p>
            <a:pPr algn="ctr"/>
            <a:r>
              <a:rPr lang="en-US" sz="2900" b="1">
                <a:solidFill>
                  <a:srgbClr val="FF0000"/>
                </a:solidFill>
                <a:latin typeface="Arial "/>
              </a:rPr>
              <a:t>Phòng bệnh bạch hầu</a:t>
            </a:r>
          </a:p>
        </p:txBody>
      </p:sp>
      <p:pic>
        <p:nvPicPr>
          <p:cNvPr id="27650"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7651"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7652"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7654" name="Picture 5"/>
          <p:cNvPicPr>
            <a:picLocks noChangeAspect="1" noChangeArrowheads="1"/>
          </p:cNvPicPr>
          <p:nvPr/>
        </p:nvPicPr>
        <p:blipFill>
          <a:blip r:embed="rId3"/>
          <a:srcRect/>
          <a:stretch>
            <a:fillRect/>
          </a:stretch>
        </p:blipFill>
        <p:spPr bwMode="auto">
          <a:xfrm>
            <a:off x="3049588" y="1930400"/>
            <a:ext cx="1154112" cy="123825"/>
          </a:xfrm>
          <a:prstGeom prst="rect">
            <a:avLst/>
          </a:prstGeom>
          <a:noFill/>
          <a:ln w="9525">
            <a:noFill/>
            <a:miter lim="800000"/>
            <a:headEnd/>
            <a:tailEnd/>
          </a:ln>
        </p:spPr>
      </p:pic>
      <p:pic>
        <p:nvPicPr>
          <p:cNvPr id="27655" name="Picture 5"/>
          <p:cNvPicPr>
            <a:picLocks noChangeAspect="1" noChangeArrowheads="1"/>
          </p:cNvPicPr>
          <p:nvPr/>
        </p:nvPicPr>
        <p:blipFill>
          <a:blip r:embed="rId3"/>
          <a:srcRect/>
          <a:stretch>
            <a:fillRect/>
          </a:stretch>
        </p:blipFill>
        <p:spPr bwMode="auto">
          <a:xfrm>
            <a:off x="2944813" y="1912938"/>
            <a:ext cx="1154112" cy="123825"/>
          </a:xfrm>
          <a:prstGeom prst="rect">
            <a:avLst/>
          </a:prstGeom>
          <a:noFill/>
          <a:ln w="9525">
            <a:noFill/>
            <a:miter lim="800000"/>
            <a:headEnd/>
            <a:tailEnd/>
          </a:ln>
        </p:spPr>
      </p:pic>
      <p:pic>
        <p:nvPicPr>
          <p:cNvPr id="27656" name="Content Placeholder 3"/>
          <p:cNvPicPr>
            <a:picLocks noChangeAspect="1"/>
          </p:cNvPicPr>
          <p:nvPr/>
        </p:nvPicPr>
        <p:blipFill>
          <a:blip r:embed="rId4"/>
          <a:srcRect/>
          <a:stretch>
            <a:fillRect/>
          </a:stretch>
        </p:blipFill>
        <p:spPr bwMode="auto">
          <a:xfrm>
            <a:off x="4548188" y="6080125"/>
            <a:ext cx="47625" cy="46038"/>
          </a:xfrm>
          <a:prstGeom prst="rect">
            <a:avLst/>
          </a:prstGeom>
          <a:noFill/>
          <a:ln w="9525">
            <a:noFill/>
            <a:miter lim="800000"/>
            <a:headEnd/>
            <a:tailEnd/>
          </a:ln>
        </p:spPr>
      </p:pic>
      <p:sp>
        <p:nvSpPr>
          <p:cNvPr id="27657" name="TextBox 17"/>
          <p:cNvSpPr txBox="1">
            <a:spLocks noChangeArrowheads="1"/>
          </p:cNvSpPr>
          <p:nvPr/>
        </p:nvSpPr>
        <p:spPr bwMode="auto">
          <a:xfrm>
            <a:off x="468313" y="974725"/>
            <a:ext cx="8128000" cy="4638675"/>
          </a:xfrm>
          <a:prstGeom prst="rect">
            <a:avLst/>
          </a:prstGeom>
          <a:noFill/>
          <a:ln w="9525">
            <a:noFill/>
            <a:miter lim="800000"/>
            <a:headEnd/>
            <a:tailEnd/>
          </a:ln>
        </p:spPr>
        <p:txBody>
          <a:bodyPr>
            <a:spAutoFit/>
          </a:bodyPr>
          <a:lstStyle/>
          <a:p>
            <a:r>
              <a:rPr lang="en-US"/>
              <a:t>Hiện bệnh bạch hầu chưa được loại trừ ở nước ta, do đó người dân vẫn có thể mắc bệnh nếu chưa tiêm vắc xin phòng bệnh đầy đủ và tiếp xúc với mầm bệnh. Để chủ động phòng chống bệnh bạch hầu, Cục Y tế dự phòng khuyến cáo người dân cần thực hiện tốt các biện pháp sau:</a:t>
            </a:r>
          </a:p>
          <a:p>
            <a:r>
              <a:rPr lang="en-US"/>
              <a:t>          (1) Đưa trẻ đi tiêm chủng tiêm vắc xin phối hợp phòng bệnh bạch hầu (ComBe Five hoặc DPT-VGB-Hib (SII), Td) đủ mũi tiêm và đúng lịch.</a:t>
            </a:r>
          </a:p>
          <a:p>
            <a:r>
              <a:rPr lang="en-US"/>
              <a:t>          (2) Thường xuyên rửa tay bằng xà phòng; che miệng khi ho hoặc hắt hơi; giữ vệ sinh thân thể, mũi, họng hàng ngày; hạn chế tiếp xúc với người mắc bệnh hoặc nghi ngờ mắc bệnh.</a:t>
            </a:r>
          </a:p>
          <a:p>
            <a:r>
              <a:rPr lang="en-US"/>
              <a:t>          (3) Đảm bảo nhà ở, nhà trẻ, lớp học thông thoáng, sạch sẽ và có đủ ánh sáng.</a:t>
            </a:r>
          </a:p>
          <a:p>
            <a:r>
              <a:rPr lang="en-US"/>
              <a:t>          (4) Khi có dấu hiệu mắc bệnh hoặc nghi ngờ mắc bệnh bạch hầu phải được cách ly và đưa đến cơ sở y tế để được khám, điều trị kịp thời.</a:t>
            </a:r>
          </a:p>
          <a:p>
            <a:r>
              <a:rPr lang="en-US"/>
              <a:t>          (5) Người dân trong ổ dịch cần thực hiện nghiêm túc việc uống thuốc phòng và tiêm vắc xin phòng bệnh theo chỉ định và yêu cầu của cơ quan y tế.</a:t>
            </a:r>
          </a:p>
          <a:p>
            <a:pPr algn="just">
              <a:spcBef>
                <a:spcPts val="1200"/>
              </a:spcBef>
            </a:pPr>
            <a:endParaRPr lang="en-US">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655638" y="138113"/>
            <a:ext cx="7327900" cy="538162"/>
          </a:xfrm>
          <a:prstGeom prst="rect">
            <a:avLst/>
          </a:prstGeom>
          <a:noFill/>
          <a:ln w="9525">
            <a:noFill/>
            <a:miter lim="800000"/>
            <a:headEnd/>
            <a:tailEnd/>
          </a:ln>
        </p:spPr>
        <p:txBody>
          <a:bodyPr>
            <a:spAutoFit/>
          </a:bodyPr>
          <a:lstStyle/>
          <a:p>
            <a:pPr algn="ctr"/>
            <a:r>
              <a:rPr lang="en-US" sz="2900" b="1">
                <a:solidFill>
                  <a:srgbClr val="FF0000"/>
                </a:solidFill>
                <a:latin typeface="Arial "/>
              </a:rPr>
              <a:t>Phòng bệnh bạch hầu</a:t>
            </a:r>
          </a:p>
        </p:txBody>
      </p:sp>
      <p:pic>
        <p:nvPicPr>
          <p:cNvPr id="29698"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9699"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9700"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9702" name="Picture 5"/>
          <p:cNvPicPr>
            <a:picLocks noChangeAspect="1" noChangeArrowheads="1"/>
          </p:cNvPicPr>
          <p:nvPr/>
        </p:nvPicPr>
        <p:blipFill>
          <a:blip r:embed="rId3"/>
          <a:srcRect/>
          <a:stretch>
            <a:fillRect/>
          </a:stretch>
        </p:blipFill>
        <p:spPr bwMode="auto">
          <a:xfrm>
            <a:off x="3049588" y="1930400"/>
            <a:ext cx="1154112" cy="123825"/>
          </a:xfrm>
          <a:prstGeom prst="rect">
            <a:avLst/>
          </a:prstGeom>
          <a:noFill/>
          <a:ln w="9525">
            <a:noFill/>
            <a:miter lim="800000"/>
            <a:headEnd/>
            <a:tailEnd/>
          </a:ln>
        </p:spPr>
      </p:pic>
      <p:pic>
        <p:nvPicPr>
          <p:cNvPr id="29703" name="Picture 2" descr="http://kiemsoatbenhtat.syt.binhdinh.gov.vn/home/uploads/download/files/upload/bcaas.png"/>
          <p:cNvPicPr>
            <a:picLocks noChangeAspect="1" noChangeArrowheads="1"/>
          </p:cNvPicPr>
          <p:nvPr/>
        </p:nvPicPr>
        <p:blipFill>
          <a:blip r:embed="rId4"/>
          <a:srcRect/>
          <a:stretch>
            <a:fillRect/>
          </a:stretch>
        </p:blipFill>
        <p:spPr bwMode="auto">
          <a:xfrm>
            <a:off x="609600" y="990600"/>
            <a:ext cx="8010525" cy="5345113"/>
          </a:xfrm>
          <a:prstGeom prst="rect">
            <a:avLst/>
          </a:prstGeom>
          <a:noFill/>
          <a:ln w="9525">
            <a:noFill/>
            <a:miter lim="800000"/>
            <a:headEnd/>
            <a:tailEnd/>
          </a:ln>
        </p:spPr>
      </p:pic>
      <p:pic>
        <p:nvPicPr>
          <p:cNvPr id="29704" name="Picture 5"/>
          <p:cNvPicPr>
            <a:picLocks noChangeAspect="1" noChangeArrowheads="1"/>
          </p:cNvPicPr>
          <p:nvPr/>
        </p:nvPicPr>
        <p:blipFill>
          <a:blip r:embed="rId3"/>
          <a:srcRect/>
          <a:stretch>
            <a:fillRect/>
          </a:stretch>
        </p:blipFill>
        <p:spPr bwMode="auto">
          <a:xfrm>
            <a:off x="2944813" y="1912938"/>
            <a:ext cx="1154112" cy="123825"/>
          </a:xfrm>
          <a:prstGeom prst="rect">
            <a:avLst/>
          </a:prstGeom>
          <a:noFill/>
          <a:ln w="9525">
            <a:noFill/>
            <a:miter lim="800000"/>
            <a:headEnd/>
            <a:tailEnd/>
          </a:ln>
        </p:spPr>
      </p:pic>
      <p:pic>
        <p:nvPicPr>
          <p:cNvPr id="29705" name="Content Placeholder 3"/>
          <p:cNvPicPr>
            <a:picLocks noChangeAspect="1"/>
          </p:cNvPicPr>
          <p:nvPr/>
        </p:nvPicPr>
        <p:blipFill>
          <a:blip r:embed="rId5"/>
          <a:srcRect/>
          <a:stretch>
            <a:fillRect/>
          </a:stretch>
        </p:blipFill>
        <p:spPr bwMode="auto">
          <a:xfrm>
            <a:off x="4548188" y="6080125"/>
            <a:ext cx="47625" cy="46038"/>
          </a:xfrm>
          <a:prstGeom prst="rect">
            <a:avLst/>
          </a:prstGeom>
          <a:noFill/>
          <a:ln w="9525">
            <a:noFill/>
            <a:miter lim="800000"/>
            <a:headEnd/>
            <a:tailEnd/>
          </a:ln>
        </p:spPr>
      </p:pic>
      <p:pic>
        <p:nvPicPr>
          <p:cNvPr id="29706" name="Picture 3"/>
          <p:cNvPicPr>
            <a:picLocks noChangeAspect="1" noChangeArrowheads="1"/>
          </p:cNvPicPr>
          <p:nvPr/>
        </p:nvPicPr>
        <p:blipFill>
          <a:blip r:embed="rId6"/>
          <a:srcRect/>
          <a:stretch>
            <a:fillRect/>
          </a:stretch>
        </p:blipFill>
        <p:spPr bwMode="auto">
          <a:xfrm>
            <a:off x="654050" y="6080125"/>
            <a:ext cx="7969250" cy="268288"/>
          </a:xfrm>
          <a:prstGeom prst="rect">
            <a:avLst/>
          </a:prstGeom>
          <a:noFill/>
          <a:ln w="9525">
            <a:noFill/>
            <a:miter lim="800000"/>
            <a:headEnd/>
            <a:tailEnd/>
          </a:ln>
        </p:spPr>
      </p:pic>
      <p:pic>
        <p:nvPicPr>
          <p:cNvPr id="29707" name="Picture 4"/>
          <p:cNvPicPr>
            <a:picLocks noChangeAspect="1" noChangeArrowheads="1"/>
          </p:cNvPicPr>
          <p:nvPr/>
        </p:nvPicPr>
        <p:blipFill>
          <a:blip r:embed="rId6"/>
          <a:srcRect/>
          <a:stretch>
            <a:fillRect/>
          </a:stretch>
        </p:blipFill>
        <p:spPr bwMode="auto">
          <a:xfrm>
            <a:off x="5767388" y="5607050"/>
            <a:ext cx="1555750" cy="4968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655638" y="138113"/>
            <a:ext cx="7327900" cy="2514600"/>
          </a:xfrm>
          <a:prstGeom prst="rect">
            <a:avLst/>
          </a:prstGeom>
          <a:noFill/>
          <a:ln w="9525">
            <a:noFill/>
            <a:miter lim="800000"/>
            <a:headEnd/>
            <a:tailEnd/>
          </a:ln>
        </p:spPr>
        <p:txBody>
          <a:bodyPr>
            <a:spAutoFit/>
          </a:bodyPr>
          <a:lstStyle/>
          <a:p>
            <a:pPr algn="ctr"/>
            <a:r>
              <a:rPr lang="en-US" sz="2900" b="1" dirty="0" err="1">
                <a:solidFill>
                  <a:srgbClr val="FF0000"/>
                </a:solidFill>
                <a:latin typeface="Arial "/>
              </a:rPr>
              <a:t>Phòng</a:t>
            </a:r>
            <a:r>
              <a:rPr lang="en-US" sz="2900" b="1" dirty="0">
                <a:solidFill>
                  <a:srgbClr val="FF0000"/>
                </a:solidFill>
                <a:latin typeface="Arial "/>
              </a:rPr>
              <a:t> </a:t>
            </a:r>
            <a:r>
              <a:rPr lang="en-US" sz="2900" b="1" dirty="0" err="1">
                <a:solidFill>
                  <a:srgbClr val="FF0000"/>
                </a:solidFill>
                <a:latin typeface="Arial "/>
              </a:rPr>
              <a:t>bệnh</a:t>
            </a:r>
            <a:r>
              <a:rPr lang="en-US" sz="2900" b="1" dirty="0">
                <a:solidFill>
                  <a:srgbClr val="FF0000"/>
                </a:solidFill>
                <a:latin typeface="Arial "/>
              </a:rPr>
              <a:t> </a:t>
            </a:r>
            <a:r>
              <a:rPr lang="en-US" sz="2900" b="1" dirty="0" err="1">
                <a:solidFill>
                  <a:srgbClr val="FF0000"/>
                </a:solidFill>
                <a:latin typeface="Arial "/>
              </a:rPr>
              <a:t>bạch</a:t>
            </a:r>
            <a:r>
              <a:rPr lang="en-US" sz="2900" b="1" dirty="0">
                <a:solidFill>
                  <a:srgbClr val="FF0000"/>
                </a:solidFill>
                <a:latin typeface="Arial "/>
              </a:rPr>
              <a:t> </a:t>
            </a:r>
            <a:r>
              <a:rPr lang="en-US" sz="2900" b="1" dirty="0" err="1">
                <a:solidFill>
                  <a:srgbClr val="FF0000"/>
                </a:solidFill>
                <a:latin typeface="Arial "/>
              </a:rPr>
              <a:t>hầu</a:t>
            </a:r>
            <a:endParaRPr lang="en-US" sz="2900" b="1" dirty="0">
              <a:solidFill>
                <a:srgbClr val="FF0000"/>
              </a:solidFill>
              <a:latin typeface="Arial "/>
            </a:endParaRPr>
          </a:p>
          <a:p>
            <a:pPr algn="ctr"/>
            <a:endParaRPr lang="en-US" sz="2900" b="1" dirty="0">
              <a:solidFill>
                <a:srgbClr val="FF0000"/>
              </a:solidFill>
              <a:latin typeface="Arial "/>
            </a:endParaRPr>
          </a:p>
          <a:p>
            <a:pPr algn="ctr"/>
            <a:endParaRPr lang="en-US" sz="2900" b="1" dirty="0">
              <a:solidFill>
                <a:srgbClr val="FF0000"/>
              </a:solidFill>
              <a:latin typeface="Arial "/>
            </a:endParaRPr>
          </a:p>
          <a:p>
            <a:pPr algn="ctr"/>
            <a:r>
              <a:rPr lang="en-US" dirty="0" err="1"/>
              <a:t>từ</a:t>
            </a:r>
            <a:r>
              <a:rPr lang="en-US" dirty="0"/>
              <a:t> </a:t>
            </a:r>
            <a:r>
              <a:rPr lang="en-US" dirty="0" err="1"/>
              <a:t>ngày</a:t>
            </a:r>
            <a:r>
              <a:rPr lang="en-US" dirty="0"/>
              <a:t> 18/9 </a:t>
            </a:r>
            <a:r>
              <a:rPr lang="en-US" dirty="0" err="1"/>
              <a:t>đến</a:t>
            </a:r>
            <a:r>
              <a:rPr lang="en-US" dirty="0"/>
              <a:t> </a:t>
            </a:r>
            <a:r>
              <a:rPr lang="en-US" dirty="0" err="1"/>
              <a:t>ngày</a:t>
            </a:r>
            <a:r>
              <a:rPr lang="en-US" dirty="0"/>
              <a:t> 30/9/2023, </a:t>
            </a:r>
            <a:r>
              <a:rPr lang="en-US" dirty="0" err="1"/>
              <a:t>dự</a:t>
            </a:r>
            <a:r>
              <a:rPr lang="en-US" dirty="0"/>
              <a:t> </a:t>
            </a:r>
            <a:r>
              <a:rPr lang="en-US" dirty="0" err="1"/>
              <a:t>kiến</a:t>
            </a:r>
            <a:r>
              <a:rPr lang="en-US" dirty="0"/>
              <a:t> </a:t>
            </a:r>
            <a:r>
              <a:rPr lang="en-US" dirty="0" err="1"/>
              <a:t>sẽ</a:t>
            </a:r>
            <a:r>
              <a:rPr lang="en-US" dirty="0"/>
              <a:t> </a:t>
            </a:r>
            <a:r>
              <a:rPr lang="en-US" dirty="0" err="1"/>
              <a:t>có</a:t>
            </a:r>
            <a:r>
              <a:rPr lang="en-US" dirty="0"/>
              <a:t> 2.336 </a:t>
            </a:r>
            <a:r>
              <a:rPr lang="en-US" dirty="0" err="1"/>
              <a:t>người</a:t>
            </a:r>
            <a:r>
              <a:rPr lang="en-US" dirty="0"/>
              <a:t> </a:t>
            </a:r>
            <a:r>
              <a:rPr lang="en-US" dirty="0" err="1"/>
              <a:t>từ</a:t>
            </a:r>
            <a:r>
              <a:rPr lang="en-US" dirty="0"/>
              <a:t> 07 </a:t>
            </a:r>
            <a:r>
              <a:rPr lang="en-US" dirty="0" err="1"/>
              <a:t>tuổi</a:t>
            </a:r>
            <a:r>
              <a:rPr lang="en-US" dirty="0"/>
              <a:t> </a:t>
            </a:r>
            <a:r>
              <a:rPr lang="en-US" dirty="0" err="1"/>
              <a:t>đến</a:t>
            </a:r>
            <a:r>
              <a:rPr lang="en-US" dirty="0"/>
              <a:t> 20 </a:t>
            </a:r>
            <a:r>
              <a:rPr lang="en-US" dirty="0" err="1"/>
              <a:t>tuổi</a:t>
            </a:r>
            <a:r>
              <a:rPr lang="en-US" dirty="0"/>
              <a:t> </a:t>
            </a:r>
            <a:r>
              <a:rPr lang="en-US" dirty="0" err="1"/>
              <a:t>tại</a:t>
            </a:r>
            <a:r>
              <a:rPr lang="en-US" dirty="0"/>
              <a:t> </a:t>
            </a:r>
            <a:r>
              <a:rPr lang="en-US" dirty="0" err="1"/>
              <a:t>xã</a:t>
            </a:r>
            <a:r>
              <a:rPr lang="en-US" dirty="0"/>
              <a:t> </a:t>
            </a:r>
            <a:r>
              <a:rPr lang="en-US" dirty="0" err="1"/>
              <a:t>Pú</a:t>
            </a:r>
            <a:r>
              <a:rPr lang="en-US" dirty="0"/>
              <a:t> </a:t>
            </a:r>
            <a:r>
              <a:rPr lang="en-US" dirty="0" err="1"/>
              <a:t>Hồng</a:t>
            </a:r>
            <a:r>
              <a:rPr lang="en-US" dirty="0"/>
              <a:t>, </a:t>
            </a:r>
            <a:r>
              <a:rPr lang="en-US" dirty="0" err="1"/>
              <a:t>huyện</a:t>
            </a:r>
            <a:r>
              <a:rPr lang="en-US" dirty="0"/>
              <a:t> </a:t>
            </a:r>
            <a:r>
              <a:rPr lang="en-US" dirty="0" err="1"/>
              <a:t>Điện</a:t>
            </a:r>
            <a:r>
              <a:rPr lang="en-US" dirty="0"/>
              <a:t> </a:t>
            </a:r>
            <a:r>
              <a:rPr lang="en-US" dirty="0" err="1"/>
              <a:t>Biên</a:t>
            </a:r>
            <a:r>
              <a:rPr lang="en-US" dirty="0"/>
              <a:t> </a:t>
            </a:r>
            <a:r>
              <a:rPr lang="en-US" dirty="0" err="1"/>
              <a:t>Đông</a:t>
            </a:r>
            <a:r>
              <a:rPr lang="en-US" dirty="0"/>
              <a:t> </a:t>
            </a:r>
            <a:r>
              <a:rPr lang="en-US" dirty="0" err="1"/>
              <a:t>và</a:t>
            </a:r>
            <a:r>
              <a:rPr lang="en-US" dirty="0"/>
              <a:t> </a:t>
            </a:r>
            <a:r>
              <a:rPr lang="en-US" dirty="0" err="1"/>
              <a:t>xã</a:t>
            </a:r>
            <a:r>
              <a:rPr lang="en-US" dirty="0"/>
              <a:t> </a:t>
            </a:r>
            <a:r>
              <a:rPr lang="en-US" dirty="0" err="1"/>
              <a:t>Huổi</a:t>
            </a:r>
            <a:r>
              <a:rPr lang="en-US" dirty="0"/>
              <a:t> </a:t>
            </a:r>
            <a:r>
              <a:rPr lang="en-US" dirty="0" err="1"/>
              <a:t>Mí</a:t>
            </a:r>
            <a:r>
              <a:rPr lang="en-US" dirty="0"/>
              <a:t>, </a:t>
            </a:r>
            <a:r>
              <a:rPr lang="en-US" dirty="0" err="1"/>
              <a:t>huyện</a:t>
            </a:r>
            <a:r>
              <a:rPr lang="en-US" dirty="0"/>
              <a:t> </a:t>
            </a:r>
            <a:r>
              <a:rPr lang="en-US" dirty="0" err="1"/>
              <a:t>Mường</a:t>
            </a:r>
            <a:r>
              <a:rPr lang="en-US" dirty="0"/>
              <a:t> </a:t>
            </a:r>
            <a:r>
              <a:rPr lang="en-US" dirty="0" err="1"/>
              <a:t>Chà</a:t>
            </a:r>
            <a:r>
              <a:rPr lang="en-US" dirty="0"/>
              <a:t> </a:t>
            </a:r>
            <a:r>
              <a:rPr lang="en-US" dirty="0" err="1"/>
              <a:t>tỉnh</a:t>
            </a:r>
            <a:r>
              <a:rPr lang="en-US" dirty="0"/>
              <a:t> </a:t>
            </a:r>
            <a:r>
              <a:rPr lang="en-US" dirty="0" err="1"/>
              <a:t>Điện</a:t>
            </a:r>
            <a:r>
              <a:rPr lang="en-US" dirty="0"/>
              <a:t> </a:t>
            </a:r>
            <a:r>
              <a:rPr lang="en-US" dirty="0" err="1"/>
              <a:t>Biên</a:t>
            </a:r>
            <a:r>
              <a:rPr lang="en-US" dirty="0"/>
              <a:t> </a:t>
            </a:r>
            <a:r>
              <a:rPr lang="en-US" dirty="0" err="1"/>
              <a:t>được</a:t>
            </a:r>
            <a:r>
              <a:rPr lang="en-US" dirty="0"/>
              <a:t> </a:t>
            </a:r>
            <a:r>
              <a:rPr lang="en-US" dirty="0" err="1"/>
              <a:t>tiêm</a:t>
            </a:r>
            <a:r>
              <a:rPr lang="en-US" dirty="0"/>
              <a:t> vaccine </a:t>
            </a:r>
            <a:r>
              <a:rPr lang="en-US" dirty="0" err="1"/>
              <a:t>phòng</a:t>
            </a:r>
            <a:r>
              <a:rPr lang="en-US" dirty="0"/>
              <a:t>, </a:t>
            </a:r>
            <a:r>
              <a:rPr lang="en-US" dirty="0" err="1"/>
              <a:t>chống</a:t>
            </a:r>
            <a:r>
              <a:rPr lang="en-US" dirty="0"/>
              <a:t> </a:t>
            </a:r>
            <a:r>
              <a:rPr lang="en-US" dirty="0" err="1"/>
              <a:t>bạch</a:t>
            </a:r>
            <a:r>
              <a:rPr lang="en-US" dirty="0"/>
              <a:t> </a:t>
            </a:r>
            <a:r>
              <a:rPr lang="en-US" dirty="0" err="1"/>
              <a:t>hầu</a:t>
            </a:r>
            <a:endParaRPr lang="en-US" dirty="0"/>
          </a:p>
        </p:txBody>
      </p:sp>
      <p:pic>
        <p:nvPicPr>
          <p:cNvPr id="28674" name="Picture 4"/>
          <p:cNvPicPr>
            <a:picLocks noChangeAspect="1" noChangeArrowheads="1"/>
          </p:cNvPicPr>
          <p:nvPr/>
        </p:nvPicPr>
        <p:blipFill>
          <a:blip r:embed="rId2"/>
          <a:srcRect/>
          <a:stretch>
            <a:fillRect/>
          </a:stretch>
        </p:blipFill>
        <p:spPr bwMode="auto">
          <a:xfrm>
            <a:off x="7697788" y="4762"/>
            <a:ext cx="1228725" cy="1062038"/>
          </a:xfrm>
          <a:prstGeom prst="rect">
            <a:avLst/>
          </a:prstGeom>
          <a:noFill/>
          <a:ln w="9525">
            <a:noFill/>
            <a:miter lim="800000"/>
            <a:headEnd/>
            <a:tailEnd/>
          </a:ln>
        </p:spPr>
      </p:pic>
      <p:sp>
        <p:nvSpPr>
          <p:cNvPr id="28675"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8676"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28678" name="Content Placeholder 3"/>
          <p:cNvPicPr>
            <a:picLocks noChangeAspect="1"/>
          </p:cNvPicPr>
          <p:nvPr/>
        </p:nvPicPr>
        <p:blipFill>
          <a:blip r:embed="rId3"/>
          <a:srcRect/>
          <a:stretch>
            <a:fillRect/>
          </a:stretch>
        </p:blipFill>
        <p:spPr bwMode="auto">
          <a:xfrm>
            <a:off x="4548188" y="6080125"/>
            <a:ext cx="47625" cy="46038"/>
          </a:xfrm>
          <a:prstGeom prst="rect">
            <a:avLst/>
          </a:prstGeom>
          <a:noFill/>
          <a:ln w="9525">
            <a:noFill/>
            <a:miter lim="800000"/>
            <a:headEnd/>
            <a:tailEnd/>
          </a:ln>
        </p:spPr>
      </p:pic>
      <p:pic>
        <p:nvPicPr>
          <p:cNvPr id="28679" name="Picture 2" descr="VIỆN VẮC XIN VÀ SINH PHẨM Y TẾ | sản phẩm | Vaccine | san pham ..."/>
          <p:cNvPicPr>
            <a:picLocks noChangeAspect="1" noChangeArrowheads="1"/>
          </p:cNvPicPr>
          <p:nvPr/>
        </p:nvPicPr>
        <p:blipFill>
          <a:blip r:embed="rId4"/>
          <a:srcRect/>
          <a:stretch>
            <a:fillRect/>
          </a:stretch>
        </p:blipFill>
        <p:spPr bwMode="auto">
          <a:xfrm>
            <a:off x="533400" y="2971800"/>
            <a:ext cx="3429000" cy="2776538"/>
          </a:xfrm>
          <a:prstGeom prst="rect">
            <a:avLst/>
          </a:prstGeom>
          <a:noFill/>
          <a:ln w="9525">
            <a:noFill/>
            <a:miter lim="800000"/>
            <a:headEnd/>
            <a:tailEnd/>
          </a:ln>
        </p:spPr>
      </p:pic>
      <p:pic>
        <p:nvPicPr>
          <p:cNvPr id="28680" name="Picture 4" descr="15 detained in China rabies vaccine scandal"/>
          <p:cNvPicPr>
            <a:picLocks noChangeAspect="1" noChangeArrowheads="1"/>
          </p:cNvPicPr>
          <p:nvPr/>
        </p:nvPicPr>
        <p:blipFill>
          <a:blip r:embed="rId5"/>
          <a:srcRect/>
          <a:stretch>
            <a:fillRect/>
          </a:stretch>
        </p:blipFill>
        <p:spPr bwMode="auto">
          <a:xfrm>
            <a:off x="4495800" y="2971800"/>
            <a:ext cx="3962400" cy="2833688"/>
          </a:xfrm>
          <a:prstGeom prst="rect">
            <a:avLst/>
          </a:prstGeom>
          <a:noFill/>
          <a:ln w="9525">
            <a:noFill/>
            <a:miter lim="800000"/>
            <a:headEnd/>
            <a:tailEnd/>
          </a:ln>
        </p:spPr>
      </p:pic>
      <p:sp>
        <p:nvSpPr>
          <p:cNvPr id="28681" name="Rectangle 12"/>
          <p:cNvSpPr>
            <a:spLocks noChangeArrowheads="1"/>
          </p:cNvSpPr>
          <p:nvPr/>
        </p:nvSpPr>
        <p:spPr bwMode="auto">
          <a:xfrm>
            <a:off x="381000" y="6019800"/>
            <a:ext cx="3875088" cy="457200"/>
          </a:xfrm>
          <a:prstGeom prst="rect">
            <a:avLst/>
          </a:prstGeom>
          <a:noFill/>
          <a:ln w="9525">
            <a:noFill/>
            <a:miter lim="800000"/>
            <a:headEnd/>
            <a:tailEnd/>
          </a:ln>
        </p:spPr>
        <p:txBody>
          <a:bodyPr>
            <a:spAutoFit/>
          </a:bodyPr>
          <a:lstStyle/>
          <a:p>
            <a:pPr algn="ctr"/>
            <a:r>
              <a:rPr lang="en-US" sz="2400" i="1">
                <a:latin typeface="Calibri" pitchFamily="34" charset="0"/>
              </a:rPr>
              <a:t>Vắc-xin DPT</a:t>
            </a:r>
            <a:endParaRPr lang="en-US" sz="2400">
              <a:latin typeface="Calibri" pitchFamily="34" charset="0"/>
            </a:endParaRPr>
          </a:p>
        </p:txBody>
      </p:sp>
      <p:sp>
        <p:nvSpPr>
          <p:cNvPr id="28682" name="Rectangle 15"/>
          <p:cNvSpPr>
            <a:spLocks noChangeArrowheads="1"/>
          </p:cNvSpPr>
          <p:nvPr/>
        </p:nvSpPr>
        <p:spPr bwMode="auto">
          <a:xfrm>
            <a:off x="4419600" y="5943600"/>
            <a:ext cx="4043363" cy="457200"/>
          </a:xfrm>
          <a:prstGeom prst="rect">
            <a:avLst/>
          </a:prstGeom>
          <a:noFill/>
          <a:ln w="9525">
            <a:noFill/>
            <a:miter lim="800000"/>
            <a:headEnd/>
            <a:tailEnd/>
          </a:ln>
        </p:spPr>
        <p:txBody>
          <a:bodyPr>
            <a:spAutoFit/>
          </a:bodyPr>
          <a:lstStyle/>
          <a:p>
            <a:pPr algn="ctr"/>
            <a:r>
              <a:rPr lang="en-US" sz="2400" i="1">
                <a:latin typeface="Calibri" pitchFamily="34" charset="0"/>
              </a:rPr>
              <a:t>Vắc-xin 5 trong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p:cNvPicPr>
            <a:picLocks noChangeAspect="1"/>
          </p:cNvPicPr>
          <p:nvPr/>
        </p:nvPicPr>
        <p:blipFill>
          <a:blip r:embed="rId2"/>
          <a:srcRect/>
          <a:stretch>
            <a:fillRect/>
          </a:stretch>
        </p:blipFill>
        <p:spPr bwMode="auto">
          <a:xfrm>
            <a:off x="0" y="838200"/>
            <a:ext cx="9144000" cy="5718175"/>
          </a:xfrm>
          <a:prstGeom prst="rect">
            <a:avLst/>
          </a:prstGeom>
          <a:noFill/>
          <a:ln w="9525">
            <a:noFill/>
            <a:miter lim="800000"/>
            <a:headEnd/>
            <a:tailEnd/>
          </a:ln>
        </p:spPr>
      </p:pic>
      <p:sp>
        <p:nvSpPr>
          <p:cNvPr id="30722" name="Title 1"/>
          <p:cNvSpPr txBox="1">
            <a:spLocks/>
          </p:cNvSpPr>
          <p:nvPr/>
        </p:nvSpPr>
        <p:spPr bwMode="auto">
          <a:xfrm>
            <a:off x="457200" y="0"/>
            <a:ext cx="8229600" cy="1143000"/>
          </a:xfrm>
          <a:prstGeom prst="rect">
            <a:avLst/>
          </a:prstGeom>
          <a:noFill/>
          <a:ln w="9525">
            <a:noFill/>
            <a:miter lim="800000"/>
            <a:headEnd/>
            <a:tailEnd/>
          </a:ln>
        </p:spPr>
        <p:txBody>
          <a:bodyPr anchor="ctr"/>
          <a:lstStyle/>
          <a:p>
            <a:pPr algn="ctr"/>
            <a:endParaRPr lang="en-US" sz="3600" b="1">
              <a:solidFill>
                <a:srgbClr val="FFFFFF"/>
              </a:solidFill>
            </a:endParaRPr>
          </a:p>
        </p:txBody>
      </p:sp>
      <p:sp>
        <p:nvSpPr>
          <p:cNvPr id="5" name="TextBox 4"/>
          <p:cNvSpPr txBox="1"/>
          <p:nvPr/>
        </p:nvSpPr>
        <p:spPr>
          <a:xfrm>
            <a:off x="973138" y="130175"/>
            <a:ext cx="7939087" cy="549275"/>
          </a:xfrm>
          <a:prstGeom prst="rect">
            <a:avLst/>
          </a:prstGeom>
          <a:noFill/>
        </p:spPr>
        <p:txBody>
          <a:bodyPr>
            <a:spAutoFit/>
          </a:bodyPr>
          <a:lstStyle/>
          <a:p>
            <a:pPr algn="ctr"/>
            <a:r>
              <a:rPr lang="en-US" sz="3000" b="1">
                <a:solidFill>
                  <a:srgbClr val="4BACC6"/>
                </a:solidFill>
              </a:rPr>
              <a:t>TRƯỜNG PTDTBT TH SA LÔNG</a:t>
            </a:r>
          </a:p>
        </p:txBody>
      </p:sp>
      <p:sp>
        <p:nvSpPr>
          <p:cNvPr id="30724" name="TextBox 1"/>
          <p:cNvSpPr txBox="1">
            <a:spLocks noChangeArrowheads="1"/>
          </p:cNvSpPr>
          <p:nvPr/>
        </p:nvSpPr>
        <p:spPr bwMode="auto">
          <a:xfrm>
            <a:off x="336550" y="2501900"/>
            <a:ext cx="8455025" cy="1920875"/>
          </a:xfrm>
          <a:prstGeom prst="rect">
            <a:avLst/>
          </a:prstGeom>
          <a:noFill/>
          <a:ln w="9525">
            <a:noFill/>
            <a:miter lim="800000"/>
            <a:headEnd/>
            <a:tailEnd/>
          </a:ln>
        </p:spPr>
        <p:txBody>
          <a:bodyPr>
            <a:spAutoFit/>
          </a:bodyPr>
          <a:lstStyle/>
          <a:p>
            <a:pPr algn="ctr"/>
            <a:r>
              <a:rPr lang="en-US" sz="6000">
                <a:solidFill>
                  <a:srgbClr val="92D050"/>
                </a:solidFill>
                <a:latin typeface="Brush Script MT"/>
              </a:rPr>
              <a:t>Cảm ơn quý thầy, cô </a:t>
            </a:r>
          </a:p>
          <a:p>
            <a:pPr algn="ctr"/>
            <a:r>
              <a:rPr lang="en-US" sz="6000">
                <a:solidFill>
                  <a:srgbClr val="92D050"/>
                </a:solidFill>
                <a:latin typeface="Brush Script MT"/>
              </a:rPr>
              <a:t>đã lắng nghe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655638" y="138113"/>
            <a:ext cx="7327900" cy="554037"/>
          </a:xfrm>
          <a:prstGeom prst="rect">
            <a:avLst/>
          </a:prstGeom>
          <a:noFill/>
          <a:ln w="9525">
            <a:noFill/>
            <a:miter lim="800000"/>
            <a:headEnd/>
            <a:tailEnd/>
          </a:ln>
        </p:spPr>
        <p:txBody>
          <a:bodyPr>
            <a:spAutoFit/>
          </a:bodyPr>
          <a:lstStyle/>
          <a:p>
            <a:pPr algn="ctr"/>
            <a:r>
              <a:rPr lang="en-US" sz="2900" b="1" dirty="0" err="1">
                <a:solidFill>
                  <a:srgbClr val="FF0000"/>
                </a:solidFill>
                <a:latin typeface="Arial "/>
              </a:rPr>
              <a:t>Bệnh</a:t>
            </a:r>
            <a:r>
              <a:rPr lang="en-US" sz="2900" b="1" dirty="0">
                <a:solidFill>
                  <a:srgbClr val="FF0000"/>
                </a:solidFill>
                <a:latin typeface="Arial "/>
              </a:rPr>
              <a:t> </a:t>
            </a:r>
            <a:r>
              <a:rPr lang="en-US" sz="2900" b="1" dirty="0" err="1">
                <a:solidFill>
                  <a:srgbClr val="FF0000"/>
                </a:solidFill>
                <a:latin typeface="Arial "/>
              </a:rPr>
              <a:t>Bạch</a:t>
            </a:r>
            <a:r>
              <a:rPr lang="en-US" sz="2900" b="1" dirty="0">
                <a:solidFill>
                  <a:srgbClr val="FF0000"/>
                </a:solidFill>
                <a:latin typeface="Arial "/>
              </a:rPr>
              <a:t> </a:t>
            </a:r>
            <a:r>
              <a:rPr lang="en-US" sz="2900" b="1" dirty="0" err="1">
                <a:solidFill>
                  <a:srgbClr val="FF0000"/>
                </a:solidFill>
                <a:latin typeface="Arial "/>
              </a:rPr>
              <a:t>Hầu</a:t>
            </a:r>
            <a:endParaRPr lang="en-US" sz="2900" b="1" dirty="0">
              <a:solidFill>
                <a:srgbClr val="FF0000"/>
              </a:solidFill>
              <a:latin typeface="Arial "/>
            </a:endParaRPr>
          </a:p>
        </p:txBody>
      </p:sp>
      <p:pic>
        <p:nvPicPr>
          <p:cNvPr id="17410" name="Picture 4"/>
          <p:cNvPicPr>
            <a:picLocks noChangeAspect="1" noChangeArrowheads="1"/>
          </p:cNvPicPr>
          <p:nvPr/>
        </p:nvPicPr>
        <p:blipFill>
          <a:blip r:embed="rId2"/>
          <a:srcRect/>
          <a:stretch>
            <a:fillRect/>
          </a:stretch>
        </p:blipFill>
        <p:spPr bwMode="auto">
          <a:xfrm>
            <a:off x="7945437" y="-92904"/>
            <a:ext cx="1228725" cy="1134993"/>
          </a:xfrm>
          <a:prstGeom prst="rect">
            <a:avLst/>
          </a:prstGeom>
          <a:noFill/>
          <a:ln w="9525">
            <a:noFill/>
            <a:miter lim="800000"/>
            <a:headEnd/>
            <a:tailEnd/>
          </a:ln>
        </p:spPr>
      </p:pic>
      <p:sp>
        <p:nvSpPr>
          <p:cNvPr id="17411"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7412" name="AutoShape 6" descr="Kết quả hình ảnh cho marketing business plan icon"/>
          <p:cNvSpPr>
            <a:spLocks noChangeAspect="1" noChangeArrowheads="1"/>
          </p:cNvSpPr>
          <p:nvPr/>
        </p:nvSpPr>
        <p:spPr bwMode="auto">
          <a:xfrm>
            <a:off x="1676400" y="69135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 name="TextBox 8"/>
          <p:cNvSpPr txBox="1"/>
          <p:nvPr/>
        </p:nvSpPr>
        <p:spPr>
          <a:xfrm>
            <a:off x="1066800" y="914400"/>
            <a:ext cx="7086600" cy="2243138"/>
          </a:xfrm>
          <a:prstGeom prst="rect">
            <a:avLst/>
          </a:prstGeom>
          <a:noFill/>
        </p:spPr>
        <p:txBody>
          <a:bodyPr>
            <a:spAutoFit/>
          </a:bodyPr>
          <a:lstStyle/>
          <a:p>
            <a:pPr algn="just">
              <a:spcBef>
                <a:spcPts val="600"/>
              </a:spcBef>
            </a:pPr>
            <a:r>
              <a:rPr lang="en-US" dirty="0" err="1"/>
              <a:t>Từ</a:t>
            </a:r>
            <a:r>
              <a:rPr lang="en-US" dirty="0"/>
              <a:t> </a:t>
            </a:r>
            <a:r>
              <a:rPr lang="en-US" dirty="0" err="1"/>
              <a:t>ngày</a:t>
            </a:r>
            <a:r>
              <a:rPr lang="en-US" dirty="0"/>
              <a:t> 01/5 – 10/9 </a:t>
            </a:r>
            <a:r>
              <a:rPr lang="en-US" dirty="0" err="1"/>
              <a:t>trên</a:t>
            </a:r>
            <a:r>
              <a:rPr lang="en-US" dirty="0"/>
              <a:t> </a:t>
            </a:r>
            <a:r>
              <a:rPr lang="en-US" dirty="0" err="1"/>
              <a:t>địa</a:t>
            </a:r>
            <a:r>
              <a:rPr lang="en-US" dirty="0"/>
              <a:t> </a:t>
            </a:r>
            <a:r>
              <a:rPr lang="en-US" dirty="0" err="1"/>
              <a:t>bàn</a:t>
            </a:r>
            <a:r>
              <a:rPr lang="en-US" dirty="0"/>
              <a:t> </a:t>
            </a:r>
            <a:r>
              <a:rPr lang="en-US" dirty="0" err="1"/>
              <a:t>tỉnh</a:t>
            </a:r>
            <a:r>
              <a:rPr lang="en-US" dirty="0"/>
              <a:t> </a:t>
            </a:r>
            <a:r>
              <a:rPr lang="en-US" b="1" dirty="0" err="1">
                <a:effectLst>
                  <a:outerShdw blurRad="38100" dist="38100" dir="2700000" algn="tl">
                    <a:srgbClr val="C0C0C0"/>
                  </a:outerShdw>
                </a:effectLst>
              </a:rPr>
              <a:t>Điện</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Biên</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đã</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ghi</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nhận</a:t>
            </a:r>
            <a:r>
              <a:rPr lang="en-US" b="1" dirty="0">
                <a:effectLst>
                  <a:outerShdw blurRad="38100" dist="38100" dir="2700000" algn="tl">
                    <a:srgbClr val="C0C0C0"/>
                  </a:outerShdw>
                </a:effectLst>
              </a:rPr>
              <a:t> 3 ổ </a:t>
            </a:r>
            <a:r>
              <a:rPr lang="en-US" b="1" dirty="0" err="1">
                <a:effectLst>
                  <a:outerShdw blurRad="38100" dist="38100" dir="2700000" algn="tl">
                    <a:srgbClr val="C0C0C0"/>
                  </a:outerShdw>
                </a:effectLst>
              </a:rPr>
              <a:t>dịch</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bạch</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hầu</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tại</a:t>
            </a:r>
            <a:r>
              <a:rPr lang="en-US" b="1" dirty="0">
                <a:effectLst>
                  <a:outerShdw blurRad="38100" dist="38100" dir="2700000" algn="tl">
                    <a:srgbClr val="C0C0C0"/>
                  </a:outerShdw>
                </a:effectLst>
              </a:rPr>
              <a:t> </a:t>
            </a:r>
            <a:r>
              <a:rPr lang="en-US" dirty="0" err="1">
                <a:effectLst>
                  <a:outerShdw blurRad="38100" dist="38100" dir="2700000" algn="tl">
                    <a:srgbClr val="C0C0C0"/>
                  </a:outerShdw>
                </a:effectLst>
              </a:rPr>
              <a:t>xã</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Pú</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Hồng</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huyện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Điện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Biên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Đông</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xã</a:t>
            </a:r>
            <a:r>
              <a:rPr lang="en-US" dirty="0">
                <a:effectLst>
                  <a:outerShdw blurRad="38100" dist="38100" dir="2700000" algn="tl">
                    <a:srgbClr val="C0C0C0"/>
                  </a:outerShdw>
                </a:effectLst>
              </a:rPr>
              <a:t> Pu </a:t>
            </a:r>
            <a:r>
              <a:rPr lang="en-US" dirty="0" err="1">
                <a:effectLst>
                  <a:outerShdw blurRad="38100" dist="38100" dir="2700000" algn="tl">
                    <a:srgbClr val="C0C0C0"/>
                  </a:outerShdw>
                </a:effectLst>
              </a:rPr>
              <a:t>Nhi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huyện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Điện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Biên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Đông</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và</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xã</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Huổi</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Mí</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huyện</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Mường</a:t>
            </a:r>
            <a:r>
              <a:rPr lang="en-US" dirty="0">
                <a:effectLst>
                  <a:outerShdw blurRad="38100" dist="38100" dir="2700000" algn="tl">
                    <a:srgbClr val="C0C0C0"/>
                  </a:outerShdw>
                </a:effectLst>
              </a:rPr>
              <a:t> </a:t>
            </a:r>
            <a:r>
              <a:rPr lang="en-US" dirty="0" err="1">
                <a:effectLst>
                  <a:outerShdw blurRad="38100" dist="38100" dir="2700000" algn="tl">
                    <a:srgbClr val="C0C0C0"/>
                  </a:outerShdw>
                </a:effectLst>
              </a:rPr>
              <a:t>Chà</a:t>
            </a:r>
            <a:r>
              <a:rPr lang="en-US" dirty="0">
                <a:effectLst>
                  <a:outerShdw blurRad="38100" dist="38100" dir="2700000" algn="tl">
                    <a:srgbClr val="C0C0C0"/>
                  </a:outerShdw>
                </a:effectLst>
              </a:rPr>
              <a:t>)</a:t>
            </a:r>
          </a:p>
          <a:p>
            <a:pPr algn="just">
              <a:spcBef>
                <a:spcPts val="600"/>
              </a:spcBef>
            </a:pP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với</a:t>
            </a:r>
            <a:r>
              <a:rPr lang="en-US" b="1" dirty="0">
                <a:effectLst>
                  <a:outerShdw blurRad="38100" dist="38100" dir="2700000" algn="tl">
                    <a:srgbClr val="C0C0C0"/>
                  </a:outerShdw>
                </a:effectLst>
              </a:rPr>
              <a:t> 6 ca </a:t>
            </a:r>
            <a:r>
              <a:rPr lang="en-US" b="1" dirty="0" err="1">
                <a:effectLst>
                  <a:outerShdw blurRad="38100" dist="38100" dir="2700000" algn="tl">
                    <a:srgbClr val="C0C0C0"/>
                  </a:outerShdw>
                </a:effectLst>
              </a:rPr>
              <a:t>mắc</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trong</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đó</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có</a:t>
            </a:r>
            <a:r>
              <a:rPr lang="en-US" b="1" dirty="0">
                <a:effectLst>
                  <a:outerShdw blurRad="38100" dist="38100" dir="2700000" algn="tl">
                    <a:srgbClr val="C0C0C0"/>
                  </a:outerShdw>
                </a:effectLst>
              </a:rPr>
              <a:t> 1 </a:t>
            </a:r>
            <a:r>
              <a:rPr lang="en-US" b="1" dirty="0" err="1">
                <a:effectLst>
                  <a:outerShdw blurRad="38100" dist="38100" dir="2700000" algn="tl">
                    <a:srgbClr val="C0C0C0"/>
                  </a:outerShdw>
                </a:effectLst>
              </a:rPr>
              <a:t>trường</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hợp</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tử</a:t>
            </a:r>
            <a:r>
              <a:rPr lang="en-US" b="1" dirty="0">
                <a:effectLst>
                  <a:outerShdw blurRad="38100" dist="38100" dir="2700000" algn="tl">
                    <a:srgbClr val="C0C0C0"/>
                  </a:outerShdw>
                </a:effectLst>
              </a:rPr>
              <a:t> </a:t>
            </a:r>
            <a:r>
              <a:rPr lang="en-US" b="1" dirty="0" err="1">
                <a:effectLst>
                  <a:outerShdw blurRad="38100" dist="38100" dir="2700000" algn="tl">
                    <a:srgbClr val="C0C0C0"/>
                  </a:outerShdw>
                </a:effectLst>
              </a:rPr>
              <a:t>vong</a:t>
            </a:r>
            <a:r>
              <a:rPr lang="en-US" b="1" dirty="0">
                <a:effectLst>
                  <a:outerShdw blurRad="38100" dist="38100" dir="2700000" algn="tl">
                    <a:srgbClr val="C0C0C0"/>
                  </a:outerShdw>
                </a:effectLst>
              </a:rPr>
              <a:t>(</a:t>
            </a:r>
            <a:r>
              <a:rPr lang="en-US" dirty="0"/>
              <a:t> </a:t>
            </a:r>
            <a:r>
              <a:rPr lang="en-US" dirty="0" err="1"/>
              <a:t>tại</a:t>
            </a:r>
            <a:r>
              <a:rPr lang="en-US" dirty="0"/>
              <a:t> </a:t>
            </a:r>
            <a:r>
              <a:rPr lang="en-US" dirty="0" err="1"/>
              <a:t>xã</a:t>
            </a:r>
            <a:r>
              <a:rPr lang="en-US" dirty="0"/>
              <a:t> Pu </a:t>
            </a:r>
            <a:r>
              <a:rPr lang="en-US" dirty="0" err="1"/>
              <a:t>Nhi</a:t>
            </a:r>
            <a:r>
              <a:rPr lang="en-US" dirty="0"/>
              <a:t>, </a:t>
            </a:r>
            <a:r>
              <a:rPr lang="en-US" dirty="0" err="1"/>
              <a:t>huyện</a:t>
            </a:r>
            <a:r>
              <a:rPr lang="en-US" dirty="0"/>
              <a:t> </a:t>
            </a:r>
            <a:r>
              <a:rPr lang="en-US" dirty="0" err="1"/>
              <a:t>Điện</a:t>
            </a:r>
            <a:r>
              <a:rPr lang="en-US" dirty="0"/>
              <a:t> </a:t>
            </a:r>
            <a:r>
              <a:rPr lang="en-US" dirty="0" err="1"/>
              <a:t>Biên</a:t>
            </a:r>
            <a:r>
              <a:rPr lang="en-US" dirty="0"/>
              <a:t> </a:t>
            </a:r>
            <a:r>
              <a:rPr lang="en-US" dirty="0" err="1"/>
              <a:t>Đông</a:t>
            </a:r>
            <a:r>
              <a:rPr lang="en-US" dirty="0"/>
              <a:t>)</a:t>
            </a:r>
          </a:p>
          <a:p>
            <a:pPr algn="just">
              <a:spcBef>
                <a:spcPts val="600"/>
              </a:spcBef>
            </a:pPr>
            <a:endParaRPr lang="en-US" dirty="0"/>
          </a:p>
          <a:p>
            <a:pPr algn="just">
              <a:spcBef>
                <a:spcPts val="600"/>
              </a:spcBef>
            </a:pPr>
            <a:endParaRPr lang="en-US" dirty="0"/>
          </a:p>
        </p:txBody>
      </p:sp>
      <p:pic>
        <p:nvPicPr>
          <p:cNvPr id="17417" name="Picture 9" descr="ẢNH XÉT NGIỆM BẠCH HẦU"/>
          <p:cNvPicPr>
            <a:picLocks noChangeAspect="1" noChangeArrowheads="1"/>
          </p:cNvPicPr>
          <p:nvPr/>
        </p:nvPicPr>
        <p:blipFill>
          <a:blip r:embed="rId3"/>
          <a:srcRect/>
          <a:stretch>
            <a:fillRect/>
          </a:stretch>
        </p:blipFill>
        <p:spPr bwMode="auto">
          <a:xfrm>
            <a:off x="-4953000" y="-2514600"/>
            <a:ext cx="2879725" cy="1800225"/>
          </a:xfrm>
          <a:prstGeom prst="rect">
            <a:avLst/>
          </a:prstGeom>
          <a:noFill/>
        </p:spPr>
      </p:pic>
      <p:pic>
        <p:nvPicPr>
          <p:cNvPr id="17418" name="Picture 10" descr="ẢNH XÉT NGIỆM BẠCH HẦU"/>
          <p:cNvPicPr>
            <a:picLocks noChangeAspect="1" noChangeArrowheads="1"/>
          </p:cNvPicPr>
          <p:nvPr/>
        </p:nvPicPr>
        <p:blipFill>
          <a:blip r:embed="rId3"/>
          <a:srcRect/>
          <a:stretch>
            <a:fillRect/>
          </a:stretch>
        </p:blipFill>
        <p:spPr bwMode="auto">
          <a:xfrm>
            <a:off x="1828800" y="2590800"/>
            <a:ext cx="6477000" cy="3276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655638" y="138113"/>
            <a:ext cx="7327900" cy="554037"/>
          </a:xfrm>
          <a:prstGeom prst="rect">
            <a:avLst/>
          </a:prstGeom>
          <a:noFill/>
          <a:ln w="9525">
            <a:noFill/>
            <a:miter lim="800000"/>
            <a:headEnd/>
            <a:tailEnd/>
          </a:ln>
        </p:spPr>
        <p:txBody>
          <a:bodyPr>
            <a:spAutoFit/>
          </a:bodyPr>
          <a:lstStyle/>
          <a:p>
            <a:pPr algn="ctr"/>
            <a:r>
              <a:rPr lang="en-US" sz="2900" b="1">
                <a:solidFill>
                  <a:srgbClr val="FF0000"/>
                </a:solidFill>
                <a:latin typeface="Arial "/>
              </a:rPr>
              <a:t>Bệnh Bạch Hầu là bệnh gì?</a:t>
            </a:r>
          </a:p>
        </p:txBody>
      </p:sp>
      <p:pic>
        <p:nvPicPr>
          <p:cNvPr id="18434"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18435"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8436"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9" name="TextBox 8"/>
          <p:cNvSpPr txBox="1"/>
          <p:nvPr/>
        </p:nvSpPr>
        <p:spPr>
          <a:xfrm>
            <a:off x="601663" y="1147763"/>
            <a:ext cx="8128000" cy="4830762"/>
          </a:xfrm>
          <a:prstGeom prst="rect">
            <a:avLst/>
          </a:prstGeom>
          <a:noFill/>
        </p:spPr>
        <p:txBody>
          <a:bodyPr>
            <a:spAutoFit/>
          </a:bodyPr>
          <a:lstStyle/>
          <a:p>
            <a:pPr algn="just" fontAlgn="auto">
              <a:spcBef>
                <a:spcPts val="0"/>
              </a:spcBef>
              <a:spcAft>
                <a:spcPts val="0"/>
              </a:spcAft>
              <a:defRPr/>
            </a:pPr>
            <a:r>
              <a:rPr lang="en-US" sz="2800" dirty="0" err="1">
                <a:solidFill>
                  <a:srgbClr val="FF0000"/>
                </a:solidFill>
                <a:latin typeface="Arial" pitchFamily="34" charset="0"/>
                <a:cs typeface="Arial" pitchFamily="34" charset="0"/>
              </a:rPr>
              <a:t>Bệnh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bạch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hầu</a:t>
            </a:r>
            <a:r>
              <a:rPr lang="en-US" sz="2800" dirty="0">
                <a:solidFill>
                  <a:srgbClr val="FF0000"/>
                </a:solidFill>
                <a:latin typeface="Arial" pitchFamily="34" charset="0"/>
                <a:cs typeface="Arial" pitchFamily="34" charset="0"/>
              </a:rPr>
              <a:t> </a:t>
            </a:r>
            <a:r>
              <a:rPr lang="en-US" sz="2800" dirty="0">
                <a:latin typeface="Arial" pitchFamily="34" charset="0"/>
                <a:cs typeface="Arial" pitchFamily="34" charset="0"/>
              </a:rPr>
              <a:t>(</a:t>
            </a:r>
            <a:r>
              <a:rPr lang="en-US" sz="2800" dirty="0" err="1">
                <a:latin typeface="Arial" pitchFamily="34" charset="0"/>
                <a:cs typeface="Arial" pitchFamily="34" charset="0"/>
              </a:rPr>
              <a:t>tiếng</a:t>
            </a:r>
            <a:r>
              <a:rPr lang="en-US" sz="2800" dirty="0">
                <a:latin typeface="Arial" pitchFamily="34" charset="0"/>
                <a:cs typeface="Arial" pitchFamily="34" charset="0"/>
              </a:rPr>
              <a:t> </a:t>
            </a:r>
            <a:r>
              <a:rPr lang="en-US" sz="2800" dirty="0" err="1">
                <a:latin typeface="Arial" pitchFamily="34" charset="0"/>
                <a:cs typeface="Arial" pitchFamily="34" charset="0"/>
              </a:rPr>
              <a:t>Anh</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diphtheria</a:t>
            </a:r>
            <a:r>
              <a:rPr lang="en-US" sz="2800" dirty="0">
                <a:latin typeface="Arial" pitchFamily="34" charset="0"/>
                <a:cs typeface="Arial" pitchFamily="34" charset="0"/>
              </a:rPr>
              <a:t>): </a:t>
            </a:r>
          </a:p>
          <a:p>
            <a:pPr marL="457200" indent="-457200" algn="just" fontAlgn="auto">
              <a:spcBef>
                <a:spcPts val="0"/>
              </a:spcBef>
              <a:spcAft>
                <a:spcPts val="0"/>
              </a:spcAft>
              <a:buFontTx/>
              <a:buChar char="-"/>
              <a:defRPr/>
            </a:pP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khuẩn</a:t>
            </a:r>
            <a:r>
              <a:rPr lang="en-US" sz="2800" dirty="0">
                <a:latin typeface="Arial" pitchFamily="34" charset="0"/>
                <a:cs typeface="Arial" pitchFamily="34" charset="0"/>
              </a:rPr>
              <a:t> </a:t>
            </a:r>
            <a:r>
              <a:rPr lang="en-US" sz="2800" dirty="0" err="1">
                <a:latin typeface="Arial" pitchFamily="34" charset="0"/>
                <a:cs typeface="Arial" pitchFamily="34" charset="0"/>
              </a:rPr>
              <a:t>cấp</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giả</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ở </a:t>
            </a:r>
            <a:r>
              <a:rPr lang="en-US" sz="2800" dirty="0" err="1">
                <a:latin typeface="Arial" pitchFamily="34" charset="0"/>
                <a:cs typeface="Arial" pitchFamily="34" charset="0"/>
              </a:rPr>
              <a:t>tuyến</a:t>
            </a:r>
            <a:r>
              <a:rPr lang="en-US" sz="2800" dirty="0">
                <a:latin typeface="Arial" pitchFamily="34" charset="0"/>
                <a:cs typeface="Arial" pitchFamily="34" charset="0"/>
              </a:rPr>
              <a:t> </a:t>
            </a:r>
            <a:r>
              <a:rPr lang="en-US" sz="2800" dirty="0" err="1">
                <a:latin typeface="Arial" pitchFamily="34" charset="0"/>
                <a:cs typeface="Arial" pitchFamily="34" charset="0"/>
              </a:rPr>
              <a:t>hạnh</a:t>
            </a:r>
            <a:r>
              <a:rPr lang="en-US" sz="2800" dirty="0">
                <a:latin typeface="Arial" pitchFamily="34" charset="0"/>
                <a:cs typeface="Arial" pitchFamily="34" charset="0"/>
              </a:rPr>
              <a:t> </a:t>
            </a:r>
            <a:r>
              <a:rPr lang="en-US" sz="2800" dirty="0" err="1">
                <a:latin typeface="Arial" pitchFamily="34" charset="0"/>
                <a:cs typeface="Arial" pitchFamily="34" charset="0"/>
              </a:rPr>
              <a:t>nhân</a:t>
            </a:r>
            <a:r>
              <a:rPr lang="en-US" sz="2800" dirty="0">
                <a:latin typeface="Arial" pitchFamily="34" charset="0"/>
                <a:cs typeface="Arial" pitchFamily="34" charset="0"/>
              </a:rPr>
              <a:t>, </a:t>
            </a:r>
            <a:r>
              <a:rPr lang="en-US" sz="2800" dirty="0" err="1">
                <a:latin typeface="Arial" pitchFamily="34" charset="0"/>
                <a:cs typeface="Arial" pitchFamily="34" charset="0"/>
              </a:rPr>
              <a:t>hầu</a:t>
            </a:r>
            <a:r>
              <a:rPr lang="en-US" sz="2800" dirty="0">
                <a:latin typeface="Arial" pitchFamily="34" charset="0"/>
                <a:cs typeface="Arial" pitchFamily="34" charset="0"/>
              </a:rPr>
              <a:t> </a:t>
            </a:r>
            <a:r>
              <a:rPr lang="en-US" sz="2800" dirty="0" err="1">
                <a:latin typeface="Arial" pitchFamily="34" charset="0"/>
                <a:cs typeface="Arial" pitchFamily="34" charset="0"/>
              </a:rPr>
              <a:t>họng</a:t>
            </a:r>
            <a:r>
              <a:rPr lang="en-US" sz="2800" dirty="0">
                <a:latin typeface="Arial" pitchFamily="34" charset="0"/>
                <a:cs typeface="Arial" pitchFamily="34" charset="0"/>
              </a:rPr>
              <a:t>, </a:t>
            </a:r>
            <a:r>
              <a:rPr lang="en-US" sz="2800" dirty="0" err="1">
                <a:latin typeface="Arial" pitchFamily="34" charset="0"/>
                <a:cs typeface="Arial" pitchFamily="34" charset="0"/>
              </a:rPr>
              <a:t>thanh</a:t>
            </a:r>
            <a:r>
              <a:rPr lang="en-US" sz="2800" dirty="0">
                <a:latin typeface="Arial" pitchFamily="34" charset="0"/>
                <a:cs typeface="Arial" pitchFamily="34" charset="0"/>
              </a:rPr>
              <a:t> </a:t>
            </a:r>
            <a:r>
              <a:rPr lang="en-US" sz="2800" dirty="0" err="1">
                <a:latin typeface="Arial" pitchFamily="34" charset="0"/>
                <a:cs typeface="Arial" pitchFamily="34" charset="0"/>
              </a:rPr>
              <a:t>quản</a:t>
            </a:r>
            <a:r>
              <a:rPr lang="en-US" sz="2800" dirty="0">
                <a:latin typeface="Arial" pitchFamily="34" charset="0"/>
                <a:cs typeface="Arial" pitchFamily="34" charset="0"/>
              </a:rPr>
              <a:t>, </a:t>
            </a:r>
            <a:r>
              <a:rPr lang="en-US" sz="2800" dirty="0" err="1">
                <a:latin typeface="Arial" pitchFamily="34" charset="0"/>
                <a:cs typeface="Arial" pitchFamily="34" charset="0"/>
              </a:rPr>
              <a:t>mũi</a:t>
            </a:r>
            <a:r>
              <a:rPr lang="en-US" sz="2800" dirty="0">
                <a:latin typeface="Arial" pitchFamily="34" charset="0"/>
                <a:cs typeface="Arial" pitchFamily="34" charset="0"/>
              </a:rPr>
              <a:t>. </a:t>
            </a:r>
          </a:p>
          <a:p>
            <a:pPr marL="457200" indent="-457200" algn="just" fontAlgn="auto">
              <a:spcBef>
                <a:spcPts val="0"/>
              </a:spcBef>
              <a:spcAft>
                <a:spcPts val="0"/>
              </a:spcAft>
              <a:buFontTx/>
              <a:buChar char="-"/>
              <a:defRPr/>
            </a:pP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ở da,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màng</a:t>
            </a:r>
            <a:r>
              <a:rPr lang="en-US" sz="2800" dirty="0">
                <a:latin typeface="Arial" pitchFamily="34" charset="0"/>
                <a:cs typeface="Arial" pitchFamily="34" charset="0"/>
              </a:rPr>
              <a:t> </a:t>
            </a:r>
            <a:r>
              <a:rPr lang="en-US" sz="2800" dirty="0" err="1">
                <a:latin typeface="Arial" pitchFamily="34" charset="0"/>
                <a:cs typeface="Arial" pitchFamily="34" charset="0"/>
              </a:rPr>
              <a:t>niêm</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như</a:t>
            </a:r>
            <a:r>
              <a:rPr lang="en-US" sz="2800" dirty="0">
                <a:latin typeface="Arial" pitchFamily="34" charset="0"/>
                <a:cs typeface="Arial" pitchFamily="34" charset="0"/>
              </a:rPr>
              <a:t> </a:t>
            </a: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mạc</a:t>
            </a:r>
            <a:r>
              <a:rPr lang="en-US" sz="2800" dirty="0">
                <a:latin typeface="Arial" pitchFamily="34" charset="0"/>
                <a:cs typeface="Arial" pitchFamily="34" charset="0"/>
              </a:rPr>
              <a:t> </a:t>
            </a:r>
            <a:r>
              <a:rPr lang="en-US" sz="2800" dirty="0" err="1">
                <a:latin typeface="Arial" pitchFamily="34" charset="0"/>
                <a:cs typeface="Arial" pitchFamily="34" charset="0"/>
              </a:rPr>
              <a:t>mắt</a:t>
            </a:r>
            <a:r>
              <a:rPr lang="en-US" sz="2800" dirty="0">
                <a:latin typeface="Arial" pitchFamily="34" charset="0"/>
                <a:cs typeface="Arial" pitchFamily="34" charset="0"/>
              </a:rPr>
              <a:t> </a:t>
            </a:r>
            <a:r>
              <a:rPr lang="en-US" sz="2800" dirty="0" err="1">
                <a:latin typeface="Arial" pitchFamily="34" charset="0"/>
                <a:cs typeface="Arial" pitchFamily="34" charset="0"/>
              </a:rPr>
              <a:t>hoặc</a:t>
            </a:r>
            <a:r>
              <a:rPr lang="en-US" sz="2800" dirty="0">
                <a:latin typeface="Arial" pitchFamily="34" charset="0"/>
                <a:cs typeface="Arial" pitchFamily="34" charset="0"/>
              </a:rPr>
              <a:t> </a:t>
            </a:r>
            <a:r>
              <a:rPr lang="en-US" sz="2800" dirty="0" err="1">
                <a:latin typeface="Arial" pitchFamily="34" charset="0"/>
                <a:cs typeface="Arial" pitchFamily="34" charset="0"/>
              </a:rPr>
              <a:t>bộ</a:t>
            </a:r>
            <a:r>
              <a:rPr lang="en-US" sz="2800" dirty="0">
                <a:latin typeface="Arial" pitchFamily="34" charset="0"/>
                <a:cs typeface="Arial" pitchFamily="34" charset="0"/>
              </a:rPr>
              <a:t> </a:t>
            </a:r>
            <a:r>
              <a:rPr lang="en-US" sz="2800" dirty="0" err="1">
                <a:latin typeface="Arial" pitchFamily="34" charset="0"/>
                <a:cs typeface="Arial" pitchFamily="34" charset="0"/>
              </a:rPr>
              <a:t>phận</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dục</a:t>
            </a:r>
            <a:r>
              <a:rPr lang="en-US" sz="2800" dirty="0">
                <a:latin typeface="Arial" pitchFamily="34" charset="0"/>
                <a:cs typeface="Arial" pitchFamily="34" charset="0"/>
              </a:rPr>
              <a:t>. </a:t>
            </a:r>
          </a:p>
          <a:p>
            <a:pPr marL="457200" indent="-457200" algn="just" fontAlgn="auto">
              <a:spcBef>
                <a:spcPts val="0"/>
              </a:spcBef>
              <a:spcAft>
                <a:spcPts val="0"/>
              </a:spcAft>
              <a:buFontTx/>
              <a:buChar char="-"/>
              <a:defRPr/>
            </a:pPr>
            <a:r>
              <a:rPr lang="en-US" sz="2800" dirty="0" err="1">
                <a:latin typeface="Arial" pitchFamily="34" charset="0"/>
                <a:cs typeface="Arial" pitchFamily="34" charset="0"/>
              </a:rPr>
              <a:t>Đây</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vừa</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trùng</a:t>
            </a:r>
            <a:r>
              <a:rPr lang="en-US" sz="2800" dirty="0">
                <a:latin typeface="Arial" pitchFamily="34" charset="0"/>
                <a:cs typeface="Arial" pitchFamily="34" charset="0"/>
              </a:rPr>
              <a:t> </a:t>
            </a:r>
            <a:r>
              <a:rPr lang="en-US" sz="2800" dirty="0" err="1">
                <a:latin typeface="Arial" pitchFamily="34" charset="0"/>
                <a:cs typeface="Arial" pitchFamily="34" charset="0"/>
              </a:rPr>
              <a:t>vừa</a:t>
            </a:r>
            <a:r>
              <a:rPr lang="en-US" sz="2800" dirty="0">
                <a:latin typeface="Arial" pitchFamily="34" charset="0"/>
                <a:cs typeface="Arial" pitchFamily="34" charset="0"/>
              </a:rPr>
              <a:t> </a:t>
            </a:r>
            <a:r>
              <a:rPr lang="en-US" sz="2800" dirty="0" err="1">
                <a:latin typeface="Arial" pitchFamily="34" charset="0"/>
                <a:cs typeface="Arial" pitchFamily="34" charset="0"/>
              </a:rPr>
              <a:t>nhiễm</a:t>
            </a:r>
            <a:r>
              <a:rPr lang="en-US" sz="2800" dirty="0">
                <a:latin typeface="Arial" pitchFamily="34" charset="0"/>
                <a:cs typeface="Arial" pitchFamily="34" charset="0"/>
              </a:rPr>
              <a:t> </a:t>
            </a:r>
            <a:r>
              <a:rPr lang="en-US" sz="2800" dirty="0" err="1">
                <a:latin typeface="Arial" pitchFamily="34" charset="0"/>
                <a:cs typeface="Arial" pitchFamily="34" charset="0"/>
              </a:rPr>
              <a:t>độc</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tổn</a:t>
            </a:r>
            <a:r>
              <a:rPr lang="en-US" sz="2800" dirty="0">
                <a:latin typeface="Arial" pitchFamily="34" charset="0"/>
                <a:cs typeface="Arial" pitchFamily="34" charset="0"/>
              </a:rPr>
              <a:t> </a:t>
            </a:r>
            <a:r>
              <a:rPr lang="en-US" sz="2800" dirty="0" err="1">
                <a:latin typeface="Arial" pitchFamily="34" charset="0"/>
                <a:cs typeface="Arial" pitchFamily="34" charset="0"/>
              </a:rPr>
              <a:t>thương</a:t>
            </a:r>
            <a:r>
              <a:rPr lang="en-US" sz="2800" dirty="0">
                <a:latin typeface="Arial" pitchFamily="34" charset="0"/>
                <a:cs typeface="Arial" pitchFamily="34" charset="0"/>
              </a:rPr>
              <a:t> </a:t>
            </a:r>
            <a:r>
              <a:rPr lang="en-US" sz="2800" dirty="0" err="1">
                <a:latin typeface="Arial" pitchFamily="34" charset="0"/>
                <a:cs typeface="Arial" pitchFamily="34" charset="0"/>
              </a:rPr>
              <a:t>nghiêm</a:t>
            </a:r>
            <a:r>
              <a:rPr lang="en-US" sz="2800" dirty="0">
                <a:latin typeface="Arial" pitchFamily="34" charset="0"/>
                <a:cs typeface="Arial" pitchFamily="34" charset="0"/>
              </a:rPr>
              <a:t> </a:t>
            </a:r>
            <a:r>
              <a:rPr lang="en-US" sz="2800" dirty="0" err="1">
                <a:latin typeface="Arial" pitchFamily="34" charset="0"/>
                <a:cs typeface="Arial" pitchFamily="34" charset="0"/>
              </a:rPr>
              <a:t>trọng</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chủ</a:t>
            </a:r>
            <a:r>
              <a:rPr lang="en-US" sz="2800" dirty="0">
                <a:latin typeface="Arial" pitchFamily="34" charset="0"/>
                <a:cs typeface="Arial" pitchFamily="34" charset="0"/>
              </a:rPr>
              <a:t> </a:t>
            </a:r>
            <a:r>
              <a:rPr lang="en-US" sz="2800" dirty="0" err="1">
                <a:latin typeface="Arial" pitchFamily="34" charset="0"/>
                <a:cs typeface="Arial" pitchFamily="34" charset="0"/>
              </a:rPr>
              <a:t>yếu</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do </a:t>
            </a:r>
            <a:r>
              <a:rPr lang="en-US" sz="2800" dirty="0" err="1">
                <a:latin typeface="Arial" pitchFamily="34" charset="0"/>
                <a:cs typeface="Arial" pitchFamily="34" charset="0"/>
              </a:rPr>
              <a:t>ngoại</a:t>
            </a:r>
            <a:r>
              <a:rPr lang="en-US" sz="2800" dirty="0">
                <a:latin typeface="Arial" pitchFamily="34" charset="0"/>
                <a:cs typeface="Arial" pitchFamily="34" charset="0"/>
              </a:rPr>
              <a:t> </a:t>
            </a:r>
            <a:r>
              <a:rPr lang="en-US" sz="2800" dirty="0" err="1">
                <a:latin typeface="Arial" pitchFamily="34" charset="0"/>
                <a:cs typeface="Arial" pitchFamily="34" charset="0"/>
              </a:rPr>
              <a:t>độc</a:t>
            </a:r>
            <a:r>
              <a:rPr lang="en-US" sz="2800" dirty="0">
                <a:latin typeface="Arial" pitchFamily="34" charset="0"/>
                <a:cs typeface="Arial" pitchFamily="34" charset="0"/>
              </a:rPr>
              <a:t> </a:t>
            </a:r>
            <a:r>
              <a:rPr lang="en-US" sz="2800" dirty="0" err="1">
                <a:latin typeface="Arial" pitchFamily="34" charset="0"/>
                <a:cs typeface="Arial" pitchFamily="34" charset="0"/>
              </a:rPr>
              <a:t>tố</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vi </a:t>
            </a:r>
            <a:r>
              <a:rPr lang="en-US" sz="2800" dirty="0" err="1">
                <a:solidFill>
                  <a:srgbClr val="FF0000"/>
                </a:solidFill>
                <a:latin typeface="Arial" pitchFamily="34" charset="0"/>
                <a:cs typeface="Arial" pitchFamily="34" charset="0"/>
              </a:rPr>
              <a:t>khuẩn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bạch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hầu</a:t>
            </a:r>
            <a:r>
              <a:rPr lang="en-US" sz="2800" dirty="0">
                <a:latin typeface="Arial" pitchFamily="34" charset="0"/>
                <a:cs typeface="Arial" pitchFamily="34" charset="0"/>
              </a:rPr>
              <a:t> - </a:t>
            </a:r>
            <a:r>
              <a:rPr lang="en-US" sz="2800" dirty="0" err="1">
                <a:latin typeface="Arial" pitchFamily="34" charset="0"/>
                <a:cs typeface="Arial" pitchFamily="34" charset="0"/>
              </a:rPr>
              <a:t>tên</a:t>
            </a:r>
            <a:r>
              <a:rPr lang="en-US" sz="2800" dirty="0">
                <a:latin typeface="Arial" pitchFamily="34" charset="0"/>
                <a:cs typeface="Arial" pitchFamily="34" charset="0"/>
              </a:rPr>
              <a:t> </a:t>
            </a:r>
            <a:r>
              <a:rPr lang="en-US" sz="2800" dirty="0" err="1">
                <a:latin typeface="Arial" pitchFamily="34" charset="0"/>
                <a:cs typeface="Arial" pitchFamily="34" charset="0"/>
              </a:rPr>
              <a:t>khoa</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solidFill>
                  <a:srgbClr val="FF0000"/>
                </a:solidFill>
                <a:latin typeface="Arial" pitchFamily="34" charset="0"/>
                <a:cs typeface="Arial" pitchFamily="34" charset="0"/>
              </a:rPr>
              <a:t>Corynebacterium</a:t>
            </a:r>
            <a:r>
              <a:rPr lang="en-US" sz="2800" dirty="0">
                <a:solidFill>
                  <a:srgbClr val="FF0000"/>
                </a:solidFill>
                <a:latin typeface="Arial" pitchFamily="34" charset="0"/>
                <a:cs typeface="Arial" pitchFamily="34" charset="0"/>
              </a:rPr>
              <a:t> diphtheria</a:t>
            </a:r>
            <a:r>
              <a:rPr lang="en-US" sz="2800" dirty="0">
                <a:latin typeface="Arial" pitchFamily="34" charset="0"/>
                <a:cs typeface="Arial" pitchFamily="34" charset="0"/>
              </a:rPr>
              <a:t> - </a:t>
            </a:r>
            <a:r>
              <a:rPr lang="en-US" sz="2800" dirty="0" err="1">
                <a:latin typeface="Arial" pitchFamily="34" charset="0"/>
                <a:cs typeface="Arial" pitchFamily="34" charset="0"/>
              </a:rPr>
              <a:t>gây</a:t>
            </a:r>
            <a:r>
              <a:rPr lang="en-US" sz="2800" dirty="0">
                <a:latin typeface="Arial" pitchFamily="34" charset="0"/>
                <a:cs typeface="Arial" pitchFamily="34" charset="0"/>
              </a:rPr>
              <a:t> </a:t>
            </a:r>
            <a:r>
              <a:rPr lang="en-US" sz="2800" err="1">
                <a:latin typeface="Arial" pitchFamily="34" charset="0"/>
                <a:cs typeface="Arial" pitchFamily="34" charset="0"/>
              </a:rPr>
              <a:t>ra</a:t>
            </a:r>
            <a:r>
              <a:rPr lang="en-US" sz="280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1524000" y="274638"/>
            <a:ext cx="6248400" cy="868362"/>
          </a:xfrm>
        </p:spPr>
        <p:txBody>
          <a:bodyPr/>
          <a:lstStyle/>
          <a:p>
            <a:r>
              <a:rPr lang="en-US" b="1">
                <a:solidFill>
                  <a:srgbClr val="FB2413"/>
                </a:solidFill>
                <a:latin typeface="Arial" charset="0"/>
              </a:rPr>
              <a:t>Biểu hiện của bệnh</a:t>
            </a:r>
          </a:p>
        </p:txBody>
      </p:sp>
      <p:sp>
        <p:nvSpPr>
          <p:cNvPr id="33795" name="Rectangle 3"/>
          <p:cNvSpPr>
            <a:spLocks noGrp="1"/>
          </p:cNvSpPr>
          <p:nvPr>
            <p:ph type="body" idx="4294967295"/>
          </p:nvPr>
        </p:nvSpPr>
        <p:spPr/>
        <p:txBody>
          <a:bodyPr/>
          <a:lstStyle/>
          <a:p>
            <a:pPr>
              <a:lnSpc>
                <a:spcPct val="80000"/>
              </a:lnSpc>
            </a:pPr>
            <a:r>
              <a:rPr lang="en-US" sz="2800"/>
              <a:t>+ </a:t>
            </a:r>
            <a:r>
              <a:rPr lang="en-US" sz="2800" b="1"/>
              <a:t>Viêm họng, mũi, thanh quản</a:t>
            </a:r>
            <a:r>
              <a:rPr lang="en-US" sz="2800"/>
              <a:t>. </a:t>
            </a:r>
            <a:r>
              <a:rPr lang="en-US" sz="2800">
                <a:solidFill>
                  <a:srgbClr val="FB2413"/>
                </a:solidFill>
              </a:rPr>
              <a:t>Họng đỏ, nuốt đau</a:t>
            </a:r>
            <a:r>
              <a:rPr lang="en-US" sz="2800"/>
              <a:t>. Da xanh, mệt, nổi hạch ở dưới hàm làm sưng tấy vùng cổ.</a:t>
            </a:r>
          </a:p>
          <a:p>
            <a:pPr>
              <a:lnSpc>
                <a:spcPct val="80000"/>
              </a:lnSpc>
            </a:pPr>
            <a:r>
              <a:rPr lang="en-US" sz="2800" b="1"/>
              <a:t>+ Khám thấy có giả mạc</a:t>
            </a:r>
            <a:r>
              <a:rPr lang="en-US" sz="2800"/>
              <a:t>. Cần phân biệt tính chất của giả mạc bạch hầu với giả mạc mủ. Giả mạc bạch hầu thường trắng ngà hoặc mầu xám dính chặt vào xung quanh tổ chức viêm, nếu bóc ra sẽ bị chảy máu. Cho giả mạc vào cốc nước dù có khuấy mạnh cũng không tan. Còn giả mạc mủ thì sẽ bị hoà tan hoàn toàn trong cốc nước. Vùng niêm mạc xung quanh giả mạc bị xung huyết.</a:t>
            </a:r>
          </a:p>
          <a:p>
            <a:pPr>
              <a:lnSpc>
                <a:spcPct val="80000"/>
              </a:lnSpc>
            </a:pPr>
            <a:r>
              <a:rPr lang="en-US" sz="2800" b="1"/>
              <a:t> </a:t>
            </a:r>
            <a:endParaRPr lang="en-US" sz="2800"/>
          </a:p>
        </p:txBody>
      </p:sp>
      <p:pic>
        <p:nvPicPr>
          <p:cNvPr id="2" name="Picture 1">
            <a:extLst>
              <a:ext uri="{FF2B5EF4-FFF2-40B4-BE49-F238E27FC236}">
                <a16:creationId xmlns:a16="http://schemas.microsoft.com/office/drawing/2014/main" id="{A4AF015A-A9C0-4DC2-83AE-30E258D7609B}"/>
              </a:ext>
            </a:extLst>
          </p:cNvPr>
          <p:cNvPicPr>
            <a:picLocks noChangeAspect="1"/>
          </p:cNvPicPr>
          <p:nvPr/>
        </p:nvPicPr>
        <p:blipFill>
          <a:blip r:embed="rId2"/>
          <a:stretch>
            <a:fillRect/>
          </a:stretch>
        </p:blipFill>
        <p:spPr>
          <a:xfrm>
            <a:off x="483704" y="82204"/>
            <a:ext cx="1225402" cy="10607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655638" y="138113"/>
            <a:ext cx="7327900" cy="533400"/>
          </a:xfrm>
          <a:prstGeom prst="rect">
            <a:avLst/>
          </a:prstGeom>
          <a:noFill/>
          <a:ln w="9525">
            <a:noFill/>
            <a:miter lim="800000"/>
            <a:headEnd/>
            <a:tailEnd/>
          </a:ln>
        </p:spPr>
        <p:txBody>
          <a:bodyPr>
            <a:spAutoFit/>
          </a:bodyPr>
          <a:lstStyle/>
          <a:p>
            <a:pPr algn="ctr"/>
            <a:r>
              <a:rPr lang="en-US" sz="2900" b="1">
                <a:solidFill>
                  <a:srgbClr val="FF0000"/>
                </a:solidFill>
                <a:latin typeface="Arial "/>
              </a:rPr>
              <a:t>Hình ảnh virut và giả mạc</a:t>
            </a:r>
          </a:p>
        </p:txBody>
      </p:sp>
      <p:pic>
        <p:nvPicPr>
          <p:cNvPr id="19458"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19459"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9460"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19462" name="Picture 2" descr="E:\Slide\500px-Corynebacterium-1.jpg"/>
          <p:cNvPicPr>
            <a:picLocks noChangeAspect="1" noChangeArrowheads="1"/>
          </p:cNvPicPr>
          <p:nvPr/>
        </p:nvPicPr>
        <p:blipFill>
          <a:blip r:embed="rId3"/>
          <a:srcRect/>
          <a:stretch>
            <a:fillRect/>
          </a:stretch>
        </p:blipFill>
        <p:spPr bwMode="auto">
          <a:xfrm>
            <a:off x="612775" y="1276350"/>
            <a:ext cx="3543300" cy="4132263"/>
          </a:xfrm>
          <a:prstGeom prst="rect">
            <a:avLst/>
          </a:prstGeom>
          <a:noFill/>
          <a:ln w="9525">
            <a:noFill/>
            <a:miter lim="800000"/>
            <a:headEnd/>
            <a:tailEnd/>
          </a:ln>
        </p:spPr>
      </p:pic>
      <p:pic>
        <p:nvPicPr>
          <p:cNvPr id="19463" name="Picture 9" descr="Triệu chứng dễ nhận thấy nhất của bệnh bạch hầu là hình thành mảng màu xám, dày ở họng và amidan. Ảnh minh họa"/>
          <p:cNvPicPr>
            <a:picLocks noChangeAspect="1" noChangeArrowheads="1"/>
          </p:cNvPicPr>
          <p:nvPr/>
        </p:nvPicPr>
        <p:blipFill>
          <a:blip r:embed="rId4"/>
          <a:srcRect/>
          <a:stretch>
            <a:fillRect/>
          </a:stretch>
        </p:blipFill>
        <p:spPr bwMode="auto">
          <a:xfrm>
            <a:off x="4424363" y="1276350"/>
            <a:ext cx="4221162" cy="4132263"/>
          </a:xfrm>
          <a:prstGeom prst="rect">
            <a:avLst/>
          </a:prstGeom>
          <a:noFill/>
          <a:ln w="9525">
            <a:noFill/>
            <a:miter lim="800000"/>
            <a:headEnd/>
            <a:tailEnd/>
          </a:ln>
        </p:spPr>
      </p:pic>
      <p:sp>
        <p:nvSpPr>
          <p:cNvPr id="19464" name="Rectangle 2"/>
          <p:cNvSpPr>
            <a:spLocks noChangeArrowheads="1"/>
          </p:cNvSpPr>
          <p:nvPr/>
        </p:nvSpPr>
        <p:spPr bwMode="auto">
          <a:xfrm>
            <a:off x="322263" y="5478463"/>
            <a:ext cx="4043362" cy="831850"/>
          </a:xfrm>
          <a:prstGeom prst="rect">
            <a:avLst/>
          </a:prstGeom>
          <a:noFill/>
          <a:ln w="9525">
            <a:noFill/>
            <a:miter lim="800000"/>
            <a:headEnd/>
            <a:tailEnd/>
          </a:ln>
        </p:spPr>
        <p:txBody>
          <a:bodyPr>
            <a:spAutoFit/>
          </a:bodyPr>
          <a:lstStyle/>
          <a:p>
            <a:pPr algn="ctr"/>
            <a:r>
              <a:rPr lang="en-US" sz="2400" i="1">
                <a:latin typeface="Calibri" pitchFamily="34" charset="0"/>
              </a:rPr>
              <a:t>Vi khuẩn corynebacterium diphtheriae gây bệnh bạch hầu</a:t>
            </a:r>
            <a:endParaRPr lang="en-US" sz="2400">
              <a:latin typeface="Calibri" pitchFamily="34" charset="0"/>
            </a:endParaRPr>
          </a:p>
        </p:txBody>
      </p:sp>
      <p:sp>
        <p:nvSpPr>
          <p:cNvPr id="19465" name="Rectangle 7"/>
          <p:cNvSpPr>
            <a:spLocks noChangeArrowheads="1"/>
          </p:cNvSpPr>
          <p:nvPr/>
        </p:nvSpPr>
        <p:spPr bwMode="auto">
          <a:xfrm>
            <a:off x="4354513" y="5478463"/>
            <a:ext cx="4572000" cy="1016000"/>
          </a:xfrm>
          <a:prstGeom prst="rect">
            <a:avLst/>
          </a:prstGeom>
          <a:noFill/>
          <a:ln w="9525">
            <a:noFill/>
            <a:miter lim="800000"/>
            <a:headEnd/>
            <a:tailEnd/>
          </a:ln>
        </p:spPr>
        <p:txBody>
          <a:bodyPr>
            <a:spAutoFit/>
          </a:bodyPr>
          <a:lstStyle/>
          <a:p>
            <a:pPr algn="ctr"/>
            <a:r>
              <a:rPr lang="en-US" sz="2000" i="1">
                <a:latin typeface="Calibri" pitchFamily="34" charset="0"/>
              </a:rPr>
              <a:t>Triệu chứng dễ nhận thấy nhất của bệnh bạch hầu là hình thành mảng màu xám, dày ở họng và amidan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a:xfrm>
            <a:off x="1143000" y="228600"/>
            <a:ext cx="6934200" cy="838200"/>
          </a:xfrm>
        </p:spPr>
        <p:txBody>
          <a:bodyPr/>
          <a:lstStyle/>
          <a:p>
            <a:r>
              <a:rPr lang="en-US" sz="3200">
                <a:solidFill>
                  <a:srgbClr val="FB2413"/>
                </a:solidFill>
                <a:latin typeface="Arial" charset="0"/>
              </a:rPr>
              <a:t>BIỂU HIỆN CỦA BỆNH</a:t>
            </a:r>
          </a:p>
        </p:txBody>
      </p:sp>
      <p:sp>
        <p:nvSpPr>
          <p:cNvPr id="35843" name="Rectangle 3"/>
          <p:cNvSpPr>
            <a:spLocks noGrp="1"/>
          </p:cNvSpPr>
          <p:nvPr>
            <p:ph type="body" idx="4294967295"/>
          </p:nvPr>
        </p:nvSpPr>
        <p:spPr/>
        <p:txBody>
          <a:bodyPr/>
          <a:lstStyle/>
          <a:p>
            <a:pPr>
              <a:lnSpc>
                <a:spcPct val="80000"/>
              </a:lnSpc>
            </a:pPr>
            <a:r>
              <a:rPr lang="en-US" sz="2400" i="1">
                <a:solidFill>
                  <a:srgbClr val="FF0000"/>
                </a:solidFill>
                <a:effectLst>
                  <a:outerShdw blurRad="38100" dist="38100" dir="2700000" algn="tl">
                    <a:srgbClr val="C0C0C0"/>
                  </a:outerShdw>
                </a:effectLst>
              </a:rPr>
              <a:t>- Bệnh bạch hầu mũi trước:</a:t>
            </a:r>
            <a:r>
              <a:rPr lang="en-US" sz="2400"/>
              <a:t> Bệnh nhân sổ mũi, chảy mũi ra chất mủ nhầy đôi khi có lẫn máu. </a:t>
            </a:r>
          </a:p>
          <a:p>
            <a:pPr>
              <a:lnSpc>
                <a:spcPct val="80000"/>
              </a:lnSpc>
            </a:pPr>
            <a:r>
              <a:rPr lang="en-US" sz="2400" i="1">
                <a:solidFill>
                  <a:srgbClr val="FF0000"/>
                </a:solidFill>
                <a:effectLst>
                  <a:outerShdw blurRad="38100" dist="38100" dir="2700000" algn="tl">
                    <a:srgbClr val="C0C0C0"/>
                  </a:outerShdw>
                </a:effectLst>
              </a:rPr>
              <a:t>- Bệnh bạch hầu họng và amidan:</a:t>
            </a:r>
            <a:r>
              <a:rPr lang="en-US" sz="2400"/>
              <a:t> Bệnh nhân mệt mỏi, đau cổ họng, chán ăn, sốt nhẹ. Sau 2-3 ngày, sẽ xuất hiện một lớp giả mạc màu trắng xanh, dai và dính chắc vào amidan, hoặc có thể lan rộng bao phủ cả vùng hầu họng. Thường thể bệnh này các độc tố ngấm vào máu nhiều và có thể gây </a:t>
            </a:r>
            <a:r>
              <a:rPr lang="en-US" sz="2400">
                <a:effectLst>
                  <a:outerShdw blurRad="38100" dist="38100" dir="2700000" algn="tl">
                    <a:srgbClr val="C0C0C0"/>
                  </a:outerShdw>
                </a:effectLst>
              </a:rPr>
              <a:t>tình trạng nhiễm độc toàn thân</a:t>
            </a:r>
            <a:r>
              <a:rPr lang="en-US" sz="2400"/>
              <a:t>.</a:t>
            </a:r>
          </a:p>
          <a:p>
            <a:pPr>
              <a:lnSpc>
                <a:spcPct val="80000"/>
              </a:lnSpc>
            </a:pPr>
            <a:r>
              <a:rPr lang="en-US" sz="2400" b="1">
                <a:solidFill>
                  <a:srgbClr val="FB2413"/>
                </a:solidFill>
              </a:rPr>
              <a:t>Bạch hầu thanh quản</a:t>
            </a:r>
            <a:r>
              <a:rPr lang="en-US" sz="2400"/>
              <a:t> là thể bệnh nặng ở trẻ em. Biểu hiện lâm sàng bị nhiễm ngoại độc tố bạch hầu tại chỗ là giả mạc và biểu hiện toàn thân là nhiễm độc thần kinh, làm tê liệt thần kinh sọ não, thần kinh vận động ngoại biên và thần kinh cảm giác và/hoặc viêm cơ tim. Tỷ lệ tử vong khoảng 5% - 10%.</a:t>
            </a:r>
          </a:p>
          <a:p>
            <a:pPr>
              <a:lnSpc>
                <a:spcPct val="80000"/>
              </a:lnSpc>
            </a:pPr>
            <a:endParaRPr lang="en-US" sz="2400"/>
          </a:p>
          <a:p>
            <a:pPr>
              <a:lnSpc>
                <a:spcPct val="80000"/>
              </a:lnSpc>
            </a:pPr>
            <a:endParaRPr lang="en-US" sz="2000"/>
          </a:p>
        </p:txBody>
      </p:sp>
      <p:pic>
        <p:nvPicPr>
          <p:cNvPr id="2" name="Picture 1">
            <a:extLst>
              <a:ext uri="{FF2B5EF4-FFF2-40B4-BE49-F238E27FC236}">
                <a16:creationId xmlns:a16="http://schemas.microsoft.com/office/drawing/2014/main" id="{635FFC26-A55B-45D8-819B-9D2AFC5D56D8}"/>
              </a:ext>
            </a:extLst>
          </p:cNvPr>
          <p:cNvPicPr>
            <a:picLocks noChangeAspect="1"/>
          </p:cNvPicPr>
          <p:nvPr/>
        </p:nvPicPr>
        <p:blipFill>
          <a:blip r:embed="rId2"/>
          <a:stretch>
            <a:fillRect/>
          </a:stretch>
        </p:blipFill>
        <p:spPr>
          <a:xfrm>
            <a:off x="762000" y="117302"/>
            <a:ext cx="1225402" cy="10607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p:txBody>
          <a:bodyPr/>
          <a:lstStyle/>
          <a:p>
            <a:r>
              <a:rPr lang="en-US" dirty="0" err="1"/>
              <a:t>Hình</a:t>
            </a:r>
            <a:r>
              <a:rPr lang="en-US" dirty="0"/>
              <a:t> </a:t>
            </a:r>
            <a:r>
              <a:rPr lang="en-US" dirty="0" err="1"/>
              <a:t>ảnh</a:t>
            </a:r>
            <a:r>
              <a:rPr lang="en-US" dirty="0"/>
              <a:t> </a:t>
            </a:r>
            <a:r>
              <a:rPr lang="en-US" dirty="0" err="1"/>
              <a:t>giả</a:t>
            </a:r>
            <a:r>
              <a:rPr lang="en-US" dirty="0"/>
              <a:t> </a:t>
            </a:r>
            <a:r>
              <a:rPr lang="en-US" dirty="0" err="1"/>
              <a:t>mạc</a:t>
            </a:r>
            <a:endParaRPr lang="en-US" dirty="0"/>
          </a:p>
        </p:txBody>
      </p:sp>
      <p:sp>
        <p:nvSpPr>
          <p:cNvPr id="34819" name="Rectangle 3"/>
          <p:cNvSpPr>
            <a:spLocks noGrp="1"/>
          </p:cNvSpPr>
          <p:nvPr>
            <p:ph type="body" idx="4294967295"/>
          </p:nvPr>
        </p:nvSpPr>
        <p:spPr/>
        <p:txBody>
          <a:bodyPr/>
          <a:lstStyle/>
          <a:p>
            <a:endParaRPr lang="en-US"/>
          </a:p>
        </p:txBody>
      </p:sp>
      <p:pic>
        <p:nvPicPr>
          <p:cNvPr id="34820" name="Picture 4" descr="ảnh bạch hầu"/>
          <p:cNvPicPr>
            <a:picLocks noChangeAspect="1" noChangeArrowheads="1"/>
          </p:cNvPicPr>
          <p:nvPr/>
        </p:nvPicPr>
        <p:blipFill>
          <a:blip r:embed="rId2"/>
          <a:srcRect/>
          <a:stretch>
            <a:fillRect/>
          </a:stretch>
        </p:blipFill>
        <p:spPr bwMode="auto">
          <a:xfrm>
            <a:off x="533400" y="1676400"/>
            <a:ext cx="8153400" cy="4419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57200" y="681038"/>
            <a:ext cx="8077200" cy="5324535"/>
          </a:xfrm>
          <a:prstGeom prst="rect">
            <a:avLst/>
          </a:prstGeom>
          <a:noFill/>
          <a:ln w="9525">
            <a:noFill/>
            <a:miter lim="800000"/>
            <a:headEnd/>
            <a:tailEnd/>
          </a:ln>
        </p:spPr>
        <p:txBody>
          <a:bodyPr>
            <a:spAutoFit/>
          </a:bodyPr>
          <a:lstStyle/>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Do vi </a:t>
            </a:r>
            <a:r>
              <a:rPr lang="en-US" sz="2800" dirty="0" err="1">
                <a:latin typeface="Times New Roman" pitchFamily="18" charset="0"/>
                <a:cs typeface="Times New Roman" pitchFamily="18" charset="0"/>
              </a:rPr>
              <a:t>khuẩn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virut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ra</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Vi </a:t>
            </a:r>
            <a:r>
              <a:rPr lang="en-US" sz="2800" dirty="0" err="1">
                <a:latin typeface="Times New Roman" pitchFamily="18" charset="0"/>
                <a:cs typeface="Times New Roman" pitchFamily="18" charset="0"/>
              </a:rPr>
              <a:t>khuẩn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 </a:t>
            </a:r>
            <a:r>
              <a:rPr lang="en-US" sz="2800" dirty="0" err="1">
                <a:latin typeface="Times New Roman" pitchFamily="18" charset="0"/>
                <a:cs typeface="Times New Roman" pitchFamily="18" charset="0"/>
              </a:rPr>
              <a:t>týp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Gravis, Mitis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Intermedius.</a:t>
            </a:r>
            <a:endParaRPr lang="vi-VN" sz="2800" dirty="0">
              <a:solidFill>
                <a:srgbClr val="000000"/>
              </a:solidFill>
              <a:latin typeface="Times New Roman" pitchFamily="18" charset="0"/>
              <a:cs typeface="Times New Roman" pitchFamily="18" charset="0"/>
            </a:endParaRPr>
          </a:p>
          <a:p>
            <a:r>
              <a:rPr lang="en-US" sz="2800" dirty="0" err="1">
                <a:solidFill>
                  <a:srgbClr val="FF0000"/>
                </a:solidFill>
                <a:latin typeface="Times New Roman" pitchFamily="18" charset="0"/>
                <a:cs typeface="Times New Roman" pitchFamily="18" charset="0"/>
              </a:rPr>
              <a:t>Khả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năng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tồn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môi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a:t>
            </a:r>
            <a:br>
              <a:rPr lang="en-US" sz="2800" dirty="0">
                <a:solidFill>
                  <a:srgbClr val="000000"/>
                </a:solidFill>
                <a:latin typeface="Times New Roman" pitchFamily="18" charset="0"/>
                <a:cs typeface="Times New Roman" pitchFamily="18" charset="0"/>
              </a:rPr>
            </a:br>
            <a:r>
              <a:rPr lang="en-US" sz="2500" dirty="0">
                <a:solidFill>
                  <a:srgbClr val="000000"/>
                </a:solidFill>
                <a:latin typeface="Times New Roman" pitchFamily="18" charset="0"/>
                <a:cs typeface="Times New Roman" pitchFamily="18" charset="0"/>
              </a:rPr>
              <a:t>+ Vi </a:t>
            </a:r>
            <a:r>
              <a:rPr lang="en-US" sz="2500" dirty="0" err="1">
                <a:solidFill>
                  <a:srgbClr val="000000"/>
                </a:solidFill>
                <a:latin typeface="Times New Roman" pitchFamily="18" charset="0"/>
                <a:cs typeface="Times New Roman" pitchFamily="18" charset="0"/>
              </a:rPr>
              <a:t>khuẩn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có</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sức</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đề</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kháng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cao</a:t>
            </a:r>
            <a:r>
              <a:rPr lang="en-US" sz="2500" dirty="0">
                <a:solidFill>
                  <a:srgbClr val="000000"/>
                </a:solidFill>
                <a:latin typeface="Times New Roman" pitchFamily="18" charset="0"/>
                <a:cs typeface="Times New Roman" pitchFamily="18" charset="0"/>
              </a:rPr>
              <a:t> ở </a:t>
            </a:r>
            <a:r>
              <a:rPr lang="en-US" sz="2500" dirty="0" err="1">
                <a:solidFill>
                  <a:srgbClr val="000000"/>
                </a:solidFill>
                <a:latin typeface="Times New Roman" pitchFamily="18" charset="0"/>
                <a:cs typeface="Times New Roman" pitchFamily="18" charset="0"/>
              </a:rPr>
              <a:t>ngoài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cơ</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thể</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và</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chịu</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được</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khô</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lạnh</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trên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đồ</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vải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có</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thể</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được</a:t>
            </a:r>
            <a:r>
              <a:rPr lang="en-US" sz="2500" dirty="0">
                <a:solidFill>
                  <a:srgbClr val="000000"/>
                </a:solidFill>
                <a:latin typeface="Times New Roman" pitchFamily="18" charset="0"/>
                <a:cs typeface="Times New Roman" pitchFamily="18" charset="0"/>
              </a:rPr>
              <a:t> </a:t>
            </a:r>
            <a:r>
              <a:rPr lang="en-US" sz="2500" dirty="0">
                <a:solidFill>
                  <a:srgbClr val="FB2413"/>
                </a:solidFill>
                <a:latin typeface="Times New Roman" pitchFamily="18" charset="0"/>
                <a:cs typeface="Times New Roman" pitchFamily="18" charset="0"/>
              </a:rPr>
              <a:t>30 </a:t>
            </a:r>
            <a:r>
              <a:rPr lang="en-US" sz="2500" dirty="0" err="1">
                <a:solidFill>
                  <a:srgbClr val="FB2413"/>
                </a:solidFill>
                <a:latin typeface="Times New Roman" pitchFamily="18" charset="0"/>
                <a:cs typeface="Times New Roman" pitchFamily="18" charset="0"/>
              </a:rPr>
              <a:t>ngày</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trong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sữa</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nước</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uống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đến</a:t>
            </a:r>
            <a:r>
              <a:rPr lang="en-US" sz="2500" dirty="0">
                <a:solidFill>
                  <a:srgbClr val="000000"/>
                </a:solidFill>
                <a:latin typeface="Times New Roman" pitchFamily="18" charset="0"/>
                <a:cs typeface="Times New Roman" pitchFamily="18" charset="0"/>
              </a:rPr>
              <a:t> </a:t>
            </a:r>
            <a:r>
              <a:rPr lang="en-US" sz="2500" dirty="0">
                <a:solidFill>
                  <a:srgbClr val="FB2413"/>
                </a:solidFill>
                <a:latin typeface="Times New Roman" pitchFamily="18" charset="0"/>
                <a:cs typeface="Times New Roman" pitchFamily="18" charset="0"/>
              </a:rPr>
              <a:t>20 </a:t>
            </a:r>
            <a:r>
              <a:rPr lang="en-US" sz="2500" dirty="0" err="1">
                <a:solidFill>
                  <a:srgbClr val="FB2413"/>
                </a:solidFill>
                <a:latin typeface="Times New Roman" pitchFamily="18" charset="0"/>
                <a:cs typeface="Times New Roman" pitchFamily="18" charset="0"/>
              </a:rPr>
              <a:t>ngày</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trong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tử</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thi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được</a:t>
            </a:r>
            <a:r>
              <a:rPr lang="en-US" sz="2500" dirty="0">
                <a:solidFill>
                  <a:srgbClr val="000000"/>
                </a:solidFill>
                <a:latin typeface="Times New Roman" pitchFamily="18" charset="0"/>
                <a:cs typeface="Times New Roman" pitchFamily="18" charset="0"/>
              </a:rPr>
              <a:t> 2 </a:t>
            </a:r>
            <a:r>
              <a:rPr lang="en-US" sz="2500" dirty="0" err="1">
                <a:solidFill>
                  <a:srgbClr val="000000"/>
                </a:solidFill>
                <a:latin typeface="Times New Roman" pitchFamily="18" charset="0"/>
                <a:cs typeface="Times New Roman" pitchFamily="18" charset="0"/>
              </a:rPr>
              <a:t>tuần</a:t>
            </a:r>
            <a:r>
              <a:rPr lang="en-US" sz="2500" dirty="0">
                <a:solidFill>
                  <a:srgbClr val="000000"/>
                </a:solidFill>
                <a:latin typeface="Times New Roman" pitchFamily="18" charset="0"/>
                <a:cs typeface="Times New Roman" pitchFamily="18" charset="0"/>
              </a:rPr>
              <a:t>.</a:t>
            </a:r>
            <a:br>
              <a:rPr lang="en-US" sz="2500" dirty="0">
                <a:solidFill>
                  <a:srgbClr val="000000"/>
                </a:solidFill>
                <a:latin typeface="Times New Roman" pitchFamily="18" charset="0"/>
                <a:cs typeface="Times New Roman" pitchFamily="18" charset="0"/>
              </a:rPr>
            </a:br>
            <a:r>
              <a:rPr lang="en-US" sz="2500" dirty="0">
                <a:solidFill>
                  <a:srgbClr val="000000"/>
                </a:solidFill>
                <a:latin typeface="Times New Roman" pitchFamily="18" charset="0"/>
                <a:cs typeface="Times New Roman" pitchFamily="18" charset="0"/>
              </a:rPr>
              <a:t>+ Vi </a:t>
            </a:r>
            <a:r>
              <a:rPr lang="en-US" sz="2500" dirty="0" err="1">
                <a:solidFill>
                  <a:srgbClr val="000000"/>
                </a:solidFill>
                <a:latin typeface="Times New Roman" pitchFamily="18" charset="0"/>
                <a:cs typeface="Times New Roman" pitchFamily="18" charset="0"/>
              </a:rPr>
              <a:t>khuẩn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bạch</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hầu</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nhạy</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cảm</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với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Dưới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ánh</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sáng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mặt</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trời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trực</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tiếp</a:t>
            </a:r>
            <a:r>
              <a:rPr lang="en-US" sz="2500" dirty="0">
                <a:solidFill>
                  <a:srgbClr val="000000"/>
                </a:solidFill>
                <a:latin typeface="Times New Roman" pitchFamily="18" charset="0"/>
                <a:cs typeface="Times New Roman" pitchFamily="18" charset="0"/>
              </a:rPr>
              <a:t>, vi </a:t>
            </a:r>
            <a:r>
              <a:rPr lang="en-US" sz="2500" dirty="0" err="1">
                <a:solidFill>
                  <a:srgbClr val="000000"/>
                </a:solidFill>
                <a:latin typeface="Times New Roman" pitchFamily="18" charset="0"/>
                <a:cs typeface="Times New Roman" pitchFamily="18" charset="0"/>
              </a:rPr>
              <a:t>khuẩn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sẽ</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bị</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chết</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sau</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vài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giờ</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ánh</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sáng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khuyếch</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tán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sẽ</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bị</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diệt</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sau</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vài</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ngày</a:t>
            </a:r>
            <a:r>
              <a:rPr lang="en-US" sz="2500" dirty="0">
                <a:solidFill>
                  <a:srgbClr val="000000"/>
                </a:solidFill>
                <a:latin typeface="Times New Roman" pitchFamily="18" charset="0"/>
                <a:cs typeface="Times New Roman" pitchFamily="18" charset="0"/>
              </a:rPr>
              <a:t>. Ở </a:t>
            </a:r>
            <a:r>
              <a:rPr lang="en-US" sz="2500" dirty="0" err="1">
                <a:solidFill>
                  <a:srgbClr val="000000"/>
                </a:solidFill>
                <a:latin typeface="Times New Roman" pitchFamily="18" charset="0"/>
                <a:cs typeface="Times New Roman" pitchFamily="18" charset="0"/>
              </a:rPr>
              <a:t>nhiệt</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độ</a:t>
            </a:r>
            <a:r>
              <a:rPr lang="en-US" sz="2500" dirty="0">
                <a:solidFill>
                  <a:srgbClr val="000000"/>
                </a:solidFill>
                <a:latin typeface="Times New Roman" pitchFamily="18" charset="0"/>
                <a:cs typeface="Times New Roman" pitchFamily="18" charset="0"/>
              </a:rPr>
              <a:t> 58</a:t>
            </a:r>
            <a:r>
              <a:rPr lang="en-US" sz="2500" baseline="30000" dirty="0">
                <a:solidFill>
                  <a:srgbClr val="000000"/>
                </a:solidFill>
                <a:latin typeface="Times New Roman" pitchFamily="18" charset="0"/>
                <a:cs typeface="Times New Roman" pitchFamily="18" charset="0"/>
              </a:rPr>
              <a:t>0</a:t>
            </a:r>
            <a:r>
              <a:rPr lang="en-US" sz="2500" dirty="0">
                <a:solidFill>
                  <a:srgbClr val="000000"/>
                </a:solidFill>
                <a:latin typeface="Times New Roman" pitchFamily="18" charset="0"/>
                <a:cs typeface="Times New Roman" pitchFamily="18" charset="0"/>
              </a:rPr>
              <a:t>C vi </a:t>
            </a:r>
            <a:r>
              <a:rPr lang="en-US" sz="2500" dirty="0" err="1">
                <a:solidFill>
                  <a:srgbClr val="000000"/>
                </a:solidFill>
                <a:latin typeface="Times New Roman" pitchFamily="18" charset="0"/>
                <a:cs typeface="Times New Roman" pitchFamily="18" charset="0"/>
              </a:rPr>
              <a:t>khuẩn</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được</a:t>
            </a:r>
            <a:r>
              <a:rPr lang="en-US" sz="2500" dirty="0">
                <a:solidFill>
                  <a:srgbClr val="000000"/>
                </a:solidFill>
                <a:latin typeface="Times New Roman" pitchFamily="18" charset="0"/>
                <a:cs typeface="Times New Roman" pitchFamily="18" charset="0"/>
              </a:rPr>
              <a:t> 10 </a:t>
            </a:r>
            <a:r>
              <a:rPr lang="en-US" sz="2500" dirty="0" err="1">
                <a:solidFill>
                  <a:srgbClr val="000000"/>
                </a:solidFill>
                <a:latin typeface="Times New Roman" pitchFamily="18" charset="0"/>
                <a:cs typeface="Times New Roman" pitchFamily="18" charset="0"/>
              </a:rPr>
              <a:t>phút</a:t>
            </a:r>
            <a:r>
              <a:rPr lang="en-US" sz="2500" dirty="0">
                <a:solidFill>
                  <a:srgbClr val="000000"/>
                </a:solidFill>
                <a:latin typeface="Times New Roman" pitchFamily="18" charset="0"/>
                <a:cs typeface="Times New Roman" pitchFamily="18" charset="0"/>
              </a:rPr>
              <a:t>, ở phenol 1% </a:t>
            </a:r>
            <a:r>
              <a:rPr lang="en-US" sz="2500" dirty="0" err="1">
                <a:solidFill>
                  <a:srgbClr val="000000"/>
                </a:solidFill>
                <a:latin typeface="Times New Roman" pitchFamily="18" charset="0"/>
                <a:cs typeface="Times New Roman" pitchFamily="18" charset="0"/>
              </a:rPr>
              <a:t>và</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cồn</a:t>
            </a:r>
            <a:r>
              <a:rPr lang="en-US" sz="2500" dirty="0">
                <a:solidFill>
                  <a:srgbClr val="000000"/>
                </a:solidFill>
                <a:latin typeface="Times New Roman" pitchFamily="18" charset="0"/>
                <a:cs typeface="Times New Roman" pitchFamily="18" charset="0"/>
              </a:rPr>
              <a:t> 60 </a:t>
            </a:r>
            <a:r>
              <a:rPr lang="en-US" sz="2500" dirty="0" err="1">
                <a:solidFill>
                  <a:srgbClr val="000000"/>
                </a:solidFill>
                <a:latin typeface="Times New Roman" pitchFamily="18" charset="0"/>
                <a:cs typeface="Times New Roman" pitchFamily="18" charset="0"/>
              </a:rPr>
              <a:t>độ</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có</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thể</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sống</a:t>
            </a:r>
            <a:r>
              <a:rPr lang="en-US" sz="2500" dirty="0">
                <a:solidFill>
                  <a:srgbClr val="000000"/>
                </a:solidFill>
                <a:latin typeface="Times New Roman" pitchFamily="18" charset="0"/>
                <a:cs typeface="Times New Roman" pitchFamily="18" charset="0"/>
              </a:rPr>
              <a:t> </a:t>
            </a:r>
            <a:r>
              <a:rPr lang="en-US" sz="2500" dirty="0" err="1">
                <a:solidFill>
                  <a:srgbClr val="000000"/>
                </a:solidFill>
                <a:latin typeface="Times New Roman" pitchFamily="18" charset="0"/>
                <a:cs typeface="Times New Roman" pitchFamily="18" charset="0"/>
              </a:rPr>
              <a:t>được</a:t>
            </a:r>
            <a:r>
              <a:rPr lang="en-US" sz="2500" dirty="0">
                <a:solidFill>
                  <a:srgbClr val="000000"/>
                </a:solidFill>
                <a:latin typeface="Times New Roman" pitchFamily="18" charset="0"/>
                <a:cs typeface="Times New Roman" pitchFamily="18" charset="0"/>
              </a:rPr>
              <a:t> 1 </a:t>
            </a:r>
            <a:r>
              <a:rPr lang="en-US" sz="2500" dirty="0" err="1">
                <a:solidFill>
                  <a:srgbClr val="000000"/>
                </a:solidFill>
                <a:latin typeface="Times New Roman" pitchFamily="18" charset="0"/>
                <a:cs typeface="Times New Roman" pitchFamily="18" charset="0"/>
              </a:rPr>
              <a:t>phút</a:t>
            </a:r>
            <a:endParaRPr lang="en-US" sz="2500" dirty="0">
              <a:latin typeface="Times New Roman" pitchFamily="18" charset="0"/>
              <a:cs typeface="Times New Roman" pitchFamily="18" charset="0"/>
            </a:endParaRPr>
          </a:p>
        </p:txBody>
      </p:sp>
      <p:sp>
        <p:nvSpPr>
          <p:cNvPr id="20482" name="TextBox 2"/>
          <p:cNvSpPr txBox="1">
            <a:spLocks noChangeArrowheads="1"/>
          </p:cNvSpPr>
          <p:nvPr/>
        </p:nvSpPr>
        <p:spPr bwMode="auto">
          <a:xfrm>
            <a:off x="655638" y="138113"/>
            <a:ext cx="7327900" cy="554037"/>
          </a:xfrm>
          <a:prstGeom prst="rect">
            <a:avLst/>
          </a:prstGeom>
          <a:noFill/>
          <a:ln w="9525">
            <a:noFill/>
            <a:miter lim="800000"/>
            <a:headEnd/>
            <a:tailEnd/>
          </a:ln>
        </p:spPr>
        <p:txBody>
          <a:bodyPr>
            <a:spAutoFit/>
          </a:bodyPr>
          <a:lstStyle/>
          <a:p>
            <a:pPr algn="ctr"/>
            <a:r>
              <a:rPr lang="vi-VN" sz="2900" b="1">
                <a:solidFill>
                  <a:srgbClr val="FF0000"/>
                </a:solidFill>
                <a:latin typeface="Arial "/>
              </a:rPr>
              <a:t>Tác nhân gây bệnh</a:t>
            </a:r>
            <a:endParaRPr lang="en-US" sz="2900" b="1">
              <a:solidFill>
                <a:srgbClr val="FF0000"/>
              </a:solidFill>
              <a:latin typeface="Arial "/>
            </a:endParaRPr>
          </a:p>
        </p:txBody>
      </p:sp>
      <p:pic>
        <p:nvPicPr>
          <p:cNvPr id="2" name="Picture 1">
            <a:extLst>
              <a:ext uri="{FF2B5EF4-FFF2-40B4-BE49-F238E27FC236}">
                <a16:creationId xmlns:a16="http://schemas.microsoft.com/office/drawing/2014/main" id="{24A275DE-9CD4-4161-807C-7D9026E8B040}"/>
              </a:ext>
            </a:extLst>
          </p:cNvPr>
          <p:cNvPicPr>
            <a:picLocks noChangeAspect="1"/>
          </p:cNvPicPr>
          <p:nvPr/>
        </p:nvPicPr>
        <p:blipFill>
          <a:blip r:embed="rId2"/>
          <a:stretch>
            <a:fillRect/>
          </a:stretch>
        </p:blipFill>
        <p:spPr>
          <a:xfrm>
            <a:off x="457200" y="115922"/>
            <a:ext cx="1225402" cy="10607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655638" y="138113"/>
            <a:ext cx="7327900" cy="519112"/>
          </a:xfrm>
          <a:prstGeom prst="rect">
            <a:avLst/>
          </a:prstGeom>
          <a:noFill/>
          <a:ln w="9525">
            <a:noFill/>
            <a:miter lim="800000"/>
            <a:headEnd/>
            <a:tailEnd/>
          </a:ln>
        </p:spPr>
        <p:txBody>
          <a:bodyPr>
            <a:spAutoFit/>
          </a:bodyPr>
          <a:lstStyle/>
          <a:p>
            <a:pPr algn="ctr"/>
            <a:r>
              <a:rPr lang="da-DK" b="1"/>
              <a:t> </a:t>
            </a:r>
            <a:r>
              <a:rPr lang="da-DK" sz="2800" b="1">
                <a:solidFill>
                  <a:srgbClr val="FB2413"/>
                </a:solidFill>
              </a:rPr>
              <a:t>Nguồn truyền nhiễm.</a:t>
            </a:r>
            <a:endParaRPr lang="en-US" sz="2800" b="1">
              <a:solidFill>
                <a:srgbClr val="FB2413"/>
              </a:solidFill>
            </a:endParaRPr>
          </a:p>
        </p:txBody>
      </p:sp>
      <p:pic>
        <p:nvPicPr>
          <p:cNvPr id="21506" name="Picture 4"/>
          <p:cNvPicPr>
            <a:picLocks noChangeAspect="1" noChangeArrowheads="1"/>
          </p:cNvPicPr>
          <p:nvPr/>
        </p:nvPicPr>
        <p:blipFill>
          <a:blip r:embed="rId2"/>
          <a:srcRect/>
          <a:stretch>
            <a:fillRect/>
          </a:stretch>
        </p:blipFill>
        <p:spPr bwMode="auto">
          <a:xfrm>
            <a:off x="7697788" y="-36513"/>
            <a:ext cx="1228725" cy="1062038"/>
          </a:xfrm>
          <a:prstGeom prst="rect">
            <a:avLst/>
          </a:prstGeom>
          <a:noFill/>
          <a:ln w="9525">
            <a:noFill/>
            <a:miter lim="800000"/>
            <a:headEnd/>
            <a:tailEnd/>
          </a:ln>
        </p:spPr>
      </p:pic>
      <p:sp>
        <p:nvSpPr>
          <p:cNvPr id="21507" name="AutoShape 4" descr="Kết quả hình ảnh cho marketing business plan ic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1508" name="AutoShape 6" descr="Kết quả hình ảnh cho marketing business plan icon"/>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21510" name="TextBox 8"/>
          <p:cNvSpPr txBox="1">
            <a:spLocks noChangeArrowheads="1"/>
          </p:cNvSpPr>
          <p:nvPr/>
        </p:nvSpPr>
        <p:spPr bwMode="auto">
          <a:xfrm>
            <a:off x="468313" y="974725"/>
            <a:ext cx="8128000" cy="3287713"/>
          </a:xfrm>
          <a:prstGeom prst="rect">
            <a:avLst/>
          </a:prstGeom>
          <a:noFill/>
          <a:ln w="9525">
            <a:noFill/>
            <a:miter lim="800000"/>
            <a:headEnd/>
            <a:tailEnd/>
          </a:ln>
        </p:spPr>
        <p:txBody>
          <a:bodyPr>
            <a:spAutoFit/>
          </a:bodyPr>
          <a:lstStyle/>
          <a:p>
            <a:endParaRPr lang="da-DK"/>
          </a:p>
          <a:p>
            <a:r>
              <a:rPr lang="da-DK" sz="2400"/>
              <a:t>- Ổ chứa: ổ chứa vi khuẩn bạch hầu là ở người bệnh và người lành mang vi khuẩn. Đây vừa là ổ chứa, vừa là nguồn truyền bệnh.</a:t>
            </a:r>
          </a:p>
          <a:p>
            <a:r>
              <a:rPr lang="da-DK" sz="2400"/>
              <a:t>- Thời gian ủ bệnh: Từ 2 đến 5 ngày, có thể lâu hơn. </a:t>
            </a:r>
          </a:p>
          <a:p>
            <a:r>
              <a:rPr lang="da-DK" sz="2400"/>
              <a:t>- Thời kỳ lây truyền:  Thường không cố định. Thời kỳ lây truyền kéo dài khoảng 2 tuần hoặc ngắn hơn, ít khi trên 4 tuần. </a:t>
            </a:r>
            <a:endParaRPr lang="en-US" sz="2400"/>
          </a:p>
          <a:p>
            <a:pPr algn="just"/>
            <a:endParaRPr lang="en-US" sz="240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1855</Words>
  <Application>Microsoft Office PowerPoint</Application>
  <PresentationFormat>On-screen Show (4:3)</PresentationFormat>
  <Paragraphs>72</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vt:lpstr>
      <vt:lpstr>Brush Script MT</vt:lpstr>
      <vt:lpstr>Calibri</vt:lpstr>
      <vt:lpstr>Times New Roman</vt:lpstr>
      <vt:lpstr>Office Theme</vt:lpstr>
      <vt:lpstr>PowerPoint Presentation</vt:lpstr>
      <vt:lpstr>PowerPoint Presentation</vt:lpstr>
      <vt:lpstr>PowerPoint Presentation</vt:lpstr>
      <vt:lpstr>Biểu hiện của bệnh</vt:lpstr>
      <vt:lpstr>PowerPoint Presentation</vt:lpstr>
      <vt:lpstr>BIỂU HIỆN CỦA BỆNH</vt:lpstr>
      <vt:lpstr>Hình ảnh giả mạc</vt:lpstr>
      <vt:lpstr>PowerPoint Presentation</vt:lpstr>
      <vt:lpstr>PowerPoint Presentation</vt:lpstr>
      <vt:lpstr>PowerPoint Presentation</vt:lpstr>
      <vt:lpstr>PowerPoint Presentation</vt:lpstr>
      <vt:lpstr>PowerPoint Presentation</vt:lpstr>
      <vt:lpstr>BIẾN CHỨNG CỦA BỆNH</vt:lpstr>
      <vt:lpstr>Đối tượng dễ mắc bệnh </vt:lpstr>
      <vt:lpstr>Bệnh bạch hầu có chữa được không?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khanhpcdlc@gmail.com</dc:creator>
  <cp:lastModifiedBy>MR NO</cp:lastModifiedBy>
  <cp:revision>13</cp:revision>
  <dcterms:created xsi:type="dcterms:W3CDTF">2020-07-06T03:31:18Z</dcterms:created>
  <dcterms:modified xsi:type="dcterms:W3CDTF">2023-09-25T03:24:47Z</dcterms:modified>
</cp:coreProperties>
</file>